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84" r:id="rId5"/>
    <p:sldId id="278" r:id="rId6"/>
    <p:sldId id="279" r:id="rId7"/>
    <p:sldId id="259" r:id="rId8"/>
    <p:sldId id="280" r:id="rId9"/>
    <p:sldId id="281" r:id="rId10"/>
    <p:sldId id="260" r:id="rId11"/>
    <p:sldId id="261" r:id="rId12"/>
    <p:sldId id="262" r:id="rId13"/>
    <p:sldId id="282" r:id="rId14"/>
    <p:sldId id="263" r:id="rId15"/>
    <p:sldId id="264" r:id="rId16"/>
    <p:sldId id="267" r:id="rId17"/>
    <p:sldId id="266" r:id="rId18"/>
    <p:sldId id="265" r:id="rId19"/>
    <p:sldId id="283" r:id="rId20"/>
    <p:sldId id="268" r:id="rId21"/>
    <p:sldId id="269" r:id="rId22"/>
    <p:sldId id="270" r:id="rId23"/>
    <p:sldId id="271" r:id="rId24"/>
    <p:sldId id="272" r:id="rId25"/>
    <p:sldId id="273" r:id="rId26"/>
    <p:sldId id="274" r:id="rId27"/>
    <p:sldId id="275" r:id="rId28"/>
    <p:sldId id="276" r:id="rId29"/>
    <p:sldId id="277" r:id="rId30"/>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Office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Office_Excel_Worksheet16.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dirty="0" err="1" smtClean="0"/>
              <a:t>Gradul</a:t>
            </a:r>
            <a:r>
              <a:rPr lang="en-US" sz="1800" dirty="0" smtClean="0"/>
              <a:t> de </a:t>
            </a:r>
            <a:r>
              <a:rPr lang="en-US" sz="1800" dirty="0" err="1" smtClean="0"/>
              <a:t>ocupare</a:t>
            </a:r>
            <a:r>
              <a:rPr lang="en-US" sz="1800" dirty="0" smtClean="0"/>
              <a:t> a </a:t>
            </a:r>
            <a:r>
              <a:rPr lang="en-US" sz="1800" dirty="0" err="1" smtClean="0"/>
              <a:t>functiilor</a:t>
            </a:r>
            <a:endParaRPr lang="en-US" sz="1800" dirty="0"/>
          </a:p>
        </c:rich>
      </c:tx>
      <c:layout>
        <c:manualLayout>
          <c:xMode val="edge"/>
          <c:yMode val="edge"/>
          <c:x val="0.27821699652408338"/>
          <c:y val="4.2145669291338582E-2"/>
        </c:manualLayout>
      </c:layout>
    </c:title>
    <c:view3D>
      <c:rAngAx val="1"/>
    </c:view3D>
    <c:plotArea>
      <c:layout>
        <c:manualLayout>
          <c:layoutTarget val="inner"/>
          <c:xMode val="edge"/>
          <c:yMode val="edge"/>
          <c:x val="6.7977820340025141E-2"/>
          <c:y val="0.13263727034120734"/>
          <c:w val="0.7883195006029643"/>
          <c:h val="0.69013517060367602"/>
        </c:manualLayout>
      </c:layout>
      <c:bar3DChart>
        <c:barDir val="col"/>
        <c:grouping val="clustered"/>
        <c:ser>
          <c:idx val="0"/>
          <c:order val="0"/>
          <c:tx>
            <c:strRef>
              <c:f>Sheet1!$B$1</c:f>
              <c:strCache>
                <c:ptCount val="1"/>
                <c:pt idx="0">
                  <c:v>Prevazute</c:v>
                </c:pt>
              </c:strCache>
            </c:strRef>
          </c:tx>
          <c:dLbls>
            <c:txPr>
              <a:bodyPr/>
              <a:lstStyle/>
              <a:p>
                <a:pPr>
                  <a:defRPr sz="1400" b="1"/>
                </a:pPr>
                <a:endParaRPr lang="en-US"/>
              </a:p>
            </c:txPr>
            <c:showVal val="1"/>
          </c:dLbls>
          <c:cat>
            <c:strRef>
              <c:f>Sheet1!$A$2:$A$5</c:f>
              <c:strCache>
                <c:ptCount val="4"/>
                <c:pt idx="0">
                  <c:v>TOTAL POLITIE LOCALA</c:v>
                </c:pt>
                <c:pt idx="1">
                  <c:v>Functii publice de executie</c:v>
                </c:pt>
                <c:pt idx="2">
                  <c:v>Personal contractual</c:v>
                </c:pt>
                <c:pt idx="3">
                  <c:v>Functii de conducere</c:v>
                </c:pt>
              </c:strCache>
            </c:strRef>
          </c:cat>
          <c:val>
            <c:numRef>
              <c:f>Sheet1!$B$2:$B$5</c:f>
              <c:numCache>
                <c:formatCode>General</c:formatCode>
                <c:ptCount val="4"/>
                <c:pt idx="0">
                  <c:v>105</c:v>
                </c:pt>
                <c:pt idx="1">
                  <c:v>78</c:v>
                </c:pt>
                <c:pt idx="2">
                  <c:v>20</c:v>
                </c:pt>
                <c:pt idx="3">
                  <c:v>7</c:v>
                </c:pt>
              </c:numCache>
            </c:numRef>
          </c:val>
          <c:shape val="cylinder"/>
        </c:ser>
        <c:ser>
          <c:idx val="1"/>
          <c:order val="1"/>
          <c:tx>
            <c:strRef>
              <c:f>Sheet1!$C$1</c:f>
              <c:strCache>
                <c:ptCount val="1"/>
                <c:pt idx="0">
                  <c:v>Ocupate</c:v>
                </c:pt>
              </c:strCache>
            </c:strRef>
          </c:tx>
          <c:dLbls>
            <c:txPr>
              <a:bodyPr/>
              <a:lstStyle/>
              <a:p>
                <a:pPr>
                  <a:defRPr sz="1400" b="1"/>
                </a:pPr>
                <a:endParaRPr lang="en-US"/>
              </a:p>
            </c:txPr>
            <c:showVal val="1"/>
          </c:dLbls>
          <c:cat>
            <c:strRef>
              <c:f>Sheet1!$A$2:$A$5</c:f>
              <c:strCache>
                <c:ptCount val="4"/>
                <c:pt idx="0">
                  <c:v>TOTAL POLITIE LOCALA</c:v>
                </c:pt>
                <c:pt idx="1">
                  <c:v>Functii publice de executie</c:v>
                </c:pt>
                <c:pt idx="2">
                  <c:v>Personal contractual</c:v>
                </c:pt>
                <c:pt idx="3">
                  <c:v>Functii de conducere</c:v>
                </c:pt>
              </c:strCache>
            </c:strRef>
          </c:cat>
          <c:val>
            <c:numRef>
              <c:f>Sheet1!$C$2:$C$5</c:f>
              <c:numCache>
                <c:formatCode>General</c:formatCode>
                <c:ptCount val="4"/>
                <c:pt idx="0">
                  <c:v>88</c:v>
                </c:pt>
                <c:pt idx="1">
                  <c:v>64</c:v>
                </c:pt>
                <c:pt idx="2">
                  <c:v>19</c:v>
                </c:pt>
                <c:pt idx="3">
                  <c:v>5</c:v>
                </c:pt>
              </c:numCache>
            </c:numRef>
          </c:val>
          <c:shape val="cylinder"/>
        </c:ser>
        <c:ser>
          <c:idx val="2"/>
          <c:order val="2"/>
          <c:tx>
            <c:strRef>
              <c:f>Sheet1!$D$1</c:f>
              <c:strCache>
                <c:ptCount val="1"/>
                <c:pt idx="0">
                  <c:v>Vacante</c:v>
                </c:pt>
              </c:strCache>
            </c:strRef>
          </c:tx>
          <c:dLbls>
            <c:txPr>
              <a:bodyPr/>
              <a:lstStyle/>
              <a:p>
                <a:pPr>
                  <a:defRPr sz="1400" b="1"/>
                </a:pPr>
                <a:endParaRPr lang="en-US"/>
              </a:p>
            </c:txPr>
            <c:showVal val="1"/>
          </c:dLbls>
          <c:cat>
            <c:strRef>
              <c:f>Sheet1!$A$2:$A$5</c:f>
              <c:strCache>
                <c:ptCount val="4"/>
                <c:pt idx="0">
                  <c:v>TOTAL POLITIE LOCALA</c:v>
                </c:pt>
                <c:pt idx="1">
                  <c:v>Functii publice de executie</c:v>
                </c:pt>
                <c:pt idx="2">
                  <c:v>Personal contractual</c:v>
                </c:pt>
                <c:pt idx="3">
                  <c:v>Functii de conducere</c:v>
                </c:pt>
              </c:strCache>
            </c:strRef>
          </c:cat>
          <c:val>
            <c:numRef>
              <c:f>Sheet1!$D$2:$D$5</c:f>
              <c:numCache>
                <c:formatCode>General</c:formatCode>
                <c:ptCount val="4"/>
                <c:pt idx="0">
                  <c:v>17</c:v>
                </c:pt>
                <c:pt idx="1">
                  <c:v>14</c:v>
                </c:pt>
                <c:pt idx="2">
                  <c:v>1</c:v>
                </c:pt>
                <c:pt idx="3">
                  <c:v>2</c:v>
                </c:pt>
              </c:numCache>
            </c:numRef>
          </c:val>
          <c:shape val="cylinder"/>
        </c:ser>
        <c:shape val="box"/>
        <c:axId val="78302592"/>
        <c:axId val="80474496"/>
        <c:axId val="0"/>
      </c:bar3DChart>
      <c:catAx>
        <c:axId val="78302592"/>
        <c:scaling>
          <c:orientation val="minMax"/>
        </c:scaling>
        <c:axPos val="b"/>
        <c:majorTickMark val="none"/>
        <c:tickLblPos val="nextTo"/>
        <c:txPr>
          <a:bodyPr/>
          <a:lstStyle/>
          <a:p>
            <a:pPr>
              <a:defRPr sz="1200" b="1"/>
            </a:pPr>
            <a:endParaRPr lang="en-US"/>
          </a:p>
        </c:txPr>
        <c:crossAx val="80474496"/>
        <c:crosses val="autoZero"/>
        <c:auto val="1"/>
        <c:lblAlgn val="ctr"/>
        <c:lblOffset val="100"/>
      </c:catAx>
      <c:valAx>
        <c:axId val="80474496"/>
        <c:scaling>
          <c:orientation val="minMax"/>
        </c:scaling>
        <c:axPos val="l"/>
        <c:majorGridlines/>
        <c:numFmt formatCode="General" sourceLinked="1"/>
        <c:majorTickMark val="none"/>
        <c:tickLblPos val="nextTo"/>
        <c:txPr>
          <a:bodyPr/>
          <a:lstStyle/>
          <a:p>
            <a:pPr>
              <a:defRPr sz="1400" b="1"/>
            </a:pPr>
            <a:endParaRPr lang="en-US"/>
          </a:p>
        </c:txPr>
        <c:crossAx val="78302592"/>
        <c:crosses val="autoZero"/>
        <c:crossBetween val="between"/>
      </c:valAx>
    </c:plotArea>
    <c:legend>
      <c:legendPos val="r"/>
      <c:layout/>
      <c:txPr>
        <a:bodyPr/>
        <a:lstStyle/>
        <a:p>
          <a:pPr>
            <a:defRPr sz="1400" b="1"/>
          </a:pPr>
          <a:endParaRPr lang="en-US"/>
        </a:p>
      </c:txPr>
    </c:legend>
    <c:plotVisOnly val="1"/>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3"/>
  <c:chart>
    <c:title>
      <c:tx>
        <c:rich>
          <a:bodyPr/>
          <a:lstStyle/>
          <a:p>
            <a:pPr>
              <a:defRPr/>
            </a:pPr>
            <a:r>
              <a:rPr lang="en-US"/>
              <a:t>Valoare sanctiuni 2015 - 2016</a:t>
            </a:r>
          </a:p>
        </c:rich>
      </c:tx>
      <c:layout/>
    </c:title>
    <c:view3D>
      <c:rAngAx val="1"/>
    </c:view3D>
    <c:plotArea>
      <c:layout>
        <c:manualLayout>
          <c:layoutTarget val="inner"/>
          <c:xMode val="edge"/>
          <c:yMode val="edge"/>
          <c:x val="0.10388476925821191"/>
          <c:y val="0.1602810840505402"/>
          <c:w val="0.88640649287771056"/>
          <c:h val="0.64717695171824452"/>
        </c:manualLayout>
      </c:layout>
      <c:bar3DChart>
        <c:barDir val="col"/>
        <c:grouping val="clustered"/>
        <c:ser>
          <c:idx val="0"/>
          <c:order val="0"/>
          <c:tx>
            <c:strRef>
              <c:f>Sheet1!$B$1</c:f>
              <c:strCache>
                <c:ptCount val="1"/>
                <c:pt idx="0">
                  <c:v>Column1</c:v>
                </c:pt>
              </c:strCache>
            </c:strRef>
          </c:tx>
          <c:dLbls>
            <c:dLbl>
              <c:idx val="0"/>
              <c:layout>
                <c:manualLayout>
                  <c:x val="1.089465521355289E-2"/>
                  <c:y val="-3.6231884057971092E-2"/>
                </c:manualLayout>
              </c:layout>
              <c:showVal val="1"/>
            </c:dLbl>
            <c:dLbl>
              <c:idx val="1"/>
              <c:layout>
                <c:manualLayout>
                  <c:x val="4.5454545454545504E-3"/>
                  <c:y val="-2.1739130434782612E-2"/>
                </c:manualLayout>
              </c:layout>
              <c:showVal val="1"/>
            </c:dLbl>
            <c:dLbl>
              <c:idx val="2"/>
              <c:layout>
                <c:manualLayout>
                  <c:x val="9.0909090909091217E-3"/>
                  <c:y val="-3.2608695652174037E-2"/>
                </c:manualLayout>
              </c:layout>
              <c:showVal val="1"/>
            </c:dLbl>
            <c:dLbl>
              <c:idx val="3"/>
              <c:layout>
                <c:manualLayout>
                  <c:x val="3.1024815079933286E-3"/>
                  <c:y val="-4.3478546159990868E-2"/>
                </c:manualLayout>
              </c:layout>
              <c:showVal val="1"/>
            </c:dLbl>
            <c:showVal val="1"/>
          </c:dLbls>
          <c:cat>
            <c:numRef>
              <c:f>Sheet1!$A$2:$A$3</c:f>
              <c:numCache>
                <c:formatCode>General</c:formatCode>
                <c:ptCount val="2"/>
                <c:pt idx="0">
                  <c:v>2015</c:v>
                </c:pt>
                <c:pt idx="1">
                  <c:v>2016</c:v>
                </c:pt>
              </c:numCache>
            </c:numRef>
          </c:cat>
          <c:val>
            <c:numRef>
              <c:f>Sheet1!$B$2:$B$3</c:f>
              <c:numCache>
                <c:formatCode>General</c:formatCode>
                <c:ptCount val="2"/>
                <c:pt idx="0">
                  <c:v>98040</c:v>
                </c:pt>
                <c:pt idx="1">
                  <c:v>185060</c:v>
                </c:pt>
              </c:numCache>
            </c:numRef>
          </c:val>
        </c:ser>
        <c:shape val="cylinder"/>
        <c:axId val="96292224"/>
        <c:axId val="96322688"/>
        <c:axId val="0"/>
      </c:bar3DChart>
      <c:catAx>
        <c:axId val="96292224"/>
        <c:scaling>
          <c:orientation val="minMax"/>
        </c:scaling>
        <c:axPos val="b"/>
        <c:numFmt formatCode="General" sourceLinked="1"/>
        <c:tickLblPos val="nextTo"/>
        <c:crossAx val="96322688"/>
        <c:crosses val="autoZero"/>
        <c:auto val="1"/>
        <c:lblAlgn val="ctr"/>
        <c:lblOffset val="100"/>
      </c:catAx>
      <c:valAx>
        <c:axId val="96322688"/>
        <c:scaling>
          <c:orientation val="minMax"/>
        </c:scaling>
        <c:axPos val="l"/>
        <c:majorGridlines/>
        <c:numFmt formatCode="General" sourceLinked="1"/>
        <c:tickLblPos val="nextTo"/>
        <c:crossAx val="96292224"/>
        <c:crosses val="autoZero"/>
        <c:crossBetween val="between"/>
      </c:valAx>
    </c:plotArea>
    <c:plotVisOnly val="1"/>
  </c:chart>
  <c:txPr>
    <a:bodyPr/>
    <a:lstStyle/>
    <a:p>
      <a:pPr>
        <a:defRPr sz="180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6"/>
  <c:chart>
    <c:title>
      <c:tx>
        <c:rich>
          <a:bodyPr/>
          <a:lstStyle/>
          <a:p>
            <a:pPr>
              <a:defRPr/>
            </a:pPr>
            <a:r>
              <a:rPr lang="en-US" dirty="0" err="1"/>
              <a:t>Sanctiuni</a:t>
            </a:r>
            <a:r>
              <a:rPr lang="en-US" dirty="0"/>
              <a:t> </a:t>
            </a:r>
            <a:r>
              <a:rPr lang="en-US" dirty="0" smtClean="0"/>
              <a:t> </a:t>
            </a:r>
            <a:r>
              <a:rPr lang="en-US" dirty="0" err="1" smtClean="0"/>
              <a:t>cersetorie</a:t>
            </a:r>
            <a:r>
              <a:rPr lang="en-US" dirty="0" smtClean="0"/>
              <a:t> </a:t>
            </a:r>
            <a:r>
              <a:rPr lang="en-US" dirty="0"/>
              <a:t>2014 - 2016</a:t>
            </a:r>
          </a:p>
        </c:rich>
      </c:tx>
      <c:layout/>
    </c:title>
    <c:view3D>
      <c:rAngAx val="1"/>
    </c:view3D>
    <c:plotArea>
      <c:layout>
        <c:manualLayout>
          <c:layoutTarget val="inner"/>
          <c:xMode val="edge"/>
          <c:yMode val="edge"/>
          <c:x val="0.10388476925821197"/>
          <c:y val="0.1602810840505402"/>
          <c:w val="0.88640649287771056"/>
          <c:h val="0.64717695171824452"/>
        </c:manualLayout>
      </c:layout>
      <c:bar3DChart>
        <c:barDir val="col"/>
        <c:grouping val="clustered"/>
        <c:ser>
          <c:idx val="0"/>
          <c:order val="0"/>
          <c:tx>
            <c:strRef>
              <c:f>Sheet1!$B$1</c:f>
              <c:strCache>
                <c:ptCount val="1"/>
                <c:pt idx="0">
                  <c:v>Column1</c:v>
                </c:pt>
              </c:strCache>
            </c:strRef>
          </c:tx>
          <c:dLbls>
            <c:dLbl>
              <c:idx val="0"/>
              <c:layout>
                <c:manualLayout>
                  <c:x val="1.0894655213552899E-2"/>
                  <c:y val="-3.6231884057971092E-2"/>
                </c:manualLayout>
              </c:layout>
              <c:showVal val="1"/>
            </c:dLbl>
            <c:dLbl>
              <c:idx val="1"/>
              <c:layout>
                <c:manualLayout>
                  <c:x val="4.5454545454545504E-3"/>
                  <c:y val="-2.1739130434782612E-2"/>
                </c:manualLayout>
              </c:layout>
              <c:showVal val="1"/>
            </c:dLbl>
            <c:dLbl>
              <c:idx val="2"/>
              <c:layout>
                <c:manualLayout>
                  <c:x val="9.0909090909091252E-3"/>
                  <c:y val="-3.2608695652174058E-2"/>
                </c:manualLayout>
              </c:layout>
              <c:showVal val="1"/>
            </c:dLbl>
            <c:dLbl>
              <c:idx val="3"/>
              <c:layout>
                <c:manualLayout>
                  <c:x val="3.1024815079933304E-3"/>
                  <c:y val="-4.3478546159990868E-2"/>
                </c:manualLayout>
              </c:layout>
              <c:showVal val="1"/>
            </c:dLbl>
            <c:showVal val="1"/>
          </c:dLbls>
          <c:cat>
            <c:numRef>
              <c:f>Sheet1!$A$2:$A$4</c:f>
              <c:numCache>
                <c:formatCode>General</c:formatCode>
                <c:ptCount val="3"/>
                <c:pt idx="0">
                  <c:v>2014</c:v>
                </c:pt>
                <c:pt idx="1">
                  <c:v>2015</c:v>
                </c:pt>
                <c:pt idx="2">
                  <c:v>2016</c:v>
                </c:pt>
              </c:numCache>
            </c:numRef>
          </c:cat>
          <c:val>
            <c:numRef>
              <c:f>Sheet1!$B$2:$B$4</c:f>
              <c:numCache>
                <c:formatCode>General</c:formatCode>
                <c:ptCount val="3"/>
                <c:pt idx="0">
                  <c:v>311</c:v>
                </c:pt>
                <c:pt idx="1">
                  <c:v>451</c:v>
                </c:pt>
                <c:pt idx="2">
                  <c:v>1084</c:v>
                </c:pt>
              </c:numCache>
            </c:numRef>
          </c:val>
        </c:ser>
        <c:shape val="cylinder"/>
        <c:axId val="96324608"/>
        <c:axId val="96328320"/>
        <c:axId val="0"/>
      </c:bar3DChart>
      <c:catAx>
        <c:axId val="96324608"/>
        <c:scaling>
          <c:orientation val="minMax"/>
        </c:scaling>
        <c:axPos val="b"/>
        <c:numFmt formatCode="General" sourceLinked="1"/>
        <c:tickLblPos val="nextTo"/>
        <c:crossAx val="96328320"/>
        <c:crosses val="autoZero"/>
        <c:auto val="1"/>
        <c:lblAlgn val="ctr"/>
        <c:lblOffset val="100"/>
      </c:catAx>
      <c:valAx>
        <c:axId val="96328320"/>
        <c:scaling>
          <c:orientation val="minMax"/>
        </c:scaling>
        <c:axPos val="l"/>
        <c:majorGridlines/>
        <c:numFmt formatCode="General" sourceLinked="1"/>
        <c:tickLblPos val="nextTo"/>
        <c:crossAx val="96324608"/>
        <c:crosses val="autoZero"/>
        <c:crossBetween val="between"/>
      </c:valAx>
    </c:plotArea>
    <c:plotVisOnly val="1"/>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style val="8"/>
  <c:chart>
    <c:title>
      <c:tx>
        <c:rich>
          <a:bodyPr/>
          <a:lstStyle/>
          <a:p>
            <a:pPr>
              <a:defRPr/>
            </a:pPr>
            <a:r>
              <a:rPr lang="en-US" dirty="0" err="1"/>
              <a:t>Sanctiuni</a:t>
            </a:r>
            <a:r>
              <a:rPr lang="en-US" dirty="0"/>
              <a:t> </a:t>
            </a:r>
            <a:r>
              <a:rPr lang="en-US" dirty="0" smtClean="0"/>
              <a:t> </a:t>
            </a:r>
            <a:r>
              <a:rPr lang="en-US" dirty="0" err="1" smtClean="0"/>
              <a:t>nesupraveghere</a:t>
            </a:r>
            <a:r>
              <a:rPr lang="en-US" dirty="0" smtClean="0"/>
              <a:t>  </a:t>
            </a:r>
            <a:r>
              <a:rPr lang="en-US" dirty="0" err="1" smtClean="0"/>
              <a:t>minori</a:t>
            </a:r>
            <a:r>
              <a:rPr lang="en-US" dirty="0" smtClean="0"/>
              <a:t> </a:t>
            </a:r>
            <a:r>
              <a:rPr lang="en-US" dirty="0"/>
              <a:t>2014 - 2016</a:t>
            </a:r>
          </a:p>
        </c:rich>
      </c:tx>
      <c:layout/>
    </c:title>
    <c:view3D>
      <c:rAngAx val="1"/>
    </c:view3D>
    <c:plotArea>
      <c:layout>
        <c:manualLayout>
          <c:layoutTarget val="inner"/>
          <c:xMode val="edge"/>
          <c:yMode val="edge"/>
          <c:x val="0.10388476925821202"/>
          <c:y val="0.1602810840505402"/>
          <c:w val="0.88640649287771056"/>
          <c:h val="0.64717695171824452"/>
        </c:manualLayout>
      </c:layout>
      <c:bar3DChart>
        <c:barDir val="col"/>
        <c:grouping val="clustered"/>
        <c:ser>
          <c:idx val="0"/>
          <c:order val="0"/>
          <c:tx>
            <c:strRef>
              <c:f>Sheet1!$B$1</c:f>
              <c:strCache>
                <c:ptCount val="1"/>
                <c:pt idx="0">
                  <c:v>Column1</c:v>
                </c:pt>
              </c:strCache>
            </c:strRef>
          </c:tx>
          <c:spPr>
            <a:solidFill>
              <a:schemeClr val="accent6">
                <a:lumMod val="75000"/>
              </a:schemeClr>
            </a:solidFill>
          </c:spPr>
          <c:dLbls>
            <c:dLbl>
              <c:idx val="0"/>
              <c:layout>
                <c:manualLayout>
                  <c:x val="1.0894655213552906E-2"/>
                  <c:y val="-3.6231884057971092E-2"/>
                </c:manualLayout>
              </c:layout>
              <c:showVal val="1"/>
            </c:dLbl>
            <c:dLbl>
              <c:idx val="1"/>
              <c:layout>
                <c:manualLayout>
                  <c:x val="4.5454545454545504E-3"/>
                  <c:y val="-2.1739130434782612E-2"/>
                </c:manualLayout>
              </c:layout>
              <c:showVal val="1"/>
            </c:dLbl>
            <c:dLbl>
              <c:idx val="2"/>
              <c:layout>
                <c:manualLayout>
                  <c:x val="9.0909090909091286E-3"/>
                  <c:y val="-3.2608695652174072E-2"/>
                </c:manualLayout>
              </c:layout>
              <c:showVal val="1"/>
            </c:dLbl>
            <c:dLbl>
              <c:idx val="3"/>
              <c:layout>
                <c:manualLayout>
                  <c:x val="3.102481507993333E-3"/>
                  <c:y val="-4.3478546159990868E-2"/>
                </c:manualLayout>
              </c:layout>
              <c:showVal val="1"/>
            </c:dLbl>
            <c:showVal val="1"/>
          </c:dLbls>
          <c:cat>
            <c:numRef>
              <c:f>Sheet1!$A$2:$A$4</c:f>
              <c:numCache>
                <c:formatCode>General</c:formatCode>
                <c:ptCount val="3"/>
                <c:pt idx="0">
                  <c:v>2014</c:v>
                </c:pt>
                <c:pt idx="1">
                  <c:v>2015</c:v>
                </c:pt>
                <c:pt idx="2">
                  <c:v>2016</c:v>
                </c:pt>
              </c:numCache>
            </c:numRef>
          </c:cat>
          <c:val>
            <c:numRef>
              <c:f>Sheet1!$B$2:$B$4</c:f>
              <c:numCache>
                <c:formatCode>General</c:formatCode>
                <c:ptCount val="3"/>
                <c:pt idx="0">
                  <c:v>21</c:v>
                </c:pt>
                <c:pt idx="1">
                  <c:v>25</c:v>
                </c:pt>
                <c:pt idx="2">
                  <c:v>63</c:v>
                </c:pt>
              </c:numCache>
            </c:numRef>
          </c:val>
        </c:ser>
        <c:shape val="cylinder"/>
        <c:axId val="111740800"/>
        <c:axId val="111821184"/>
        <c:axId val="0"/>
      </c:bar3DChart>
      <c:catAx>
        <c:axId val="111740800"/>
        <c:scaling>
          <c:orientation val="minMax"/>
        </c:scaling>
        <c:axPos val="b"/>
        <c:numFmt formatCode="General" sourceLinked="1"/>
        <c:tickLblPos val="nextTo"/>
        <c:crossAx val="111821184"/>
        <c:crosses val="autoZero"/>
        <c:auto val="1"/>
        <c:lblAlgn val="ctr"/>
        <c:lblOffset val="100"/>
      </c:catAx>
      <c:valAx>
        <c:axId val="111821184"/>
        <c:scaling>
          <c:orientation val="minMax"/>
        </c:scaling>
        <c:axPos val="l"/>
        <c:majorGridlines/>
        <c:numFmt formatCode="General" sourceLinked="1"/>
        <c:tickLblPos val="nextTo"/>
        <c:crossAx val="111740800"/>
        <c:crosses val="autoZero"/>
        <c:crossBetween val="between"/>
      </c:valAx>
    </c:plotArea>
    <c:plotVisOnly val="1"/>
  </c:chart>
  <c:txPr>
    <a:bodyPr/>
    <a:lstStyle/>
    <a:p>
      <a:pPr>
        <a:defRPr sz="1800"/>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a:pPr>
            <a:r>
              <a:rPr lang="en-US" dirty="0" err="1">
                <a:latin typeface="Arial" pitchFamily="34" charset="0"/>
                <a:cs typeface="Arial" pitchFamily="34" charset="0"/>
              </a:rPr>
              <a:t>Contraventii</a:t>
            </a:r>
            <a:r>
              <a:rPr lang="en-US" dirty="0">
                <a:latin typeface="Arial" pitchFamily="34" charset="0"/>
                <a:cs typeface="Arial" pitchFamily="34" charset="0"/>
              </a:rPr>
              <a:t> </a:t>
            </a:r>
            <a:r>
              <a:rPr lang="en-US" dirty="0" smtClean="0">
                <a:latin typeface="Arial" pitchFamily="34" charset="0"/>
                <a:cs typeface="Arial" pitchFamily="34" charset="0"/>
              </a:rPr>
              <a:t>total 2015- </a:t>
            </a:r>
            <a:r>
              <a:rPr lang="en-US" dirty="0">
                <a:latin typeface="Arial" pitchFamily="34" charset="0"/>
                <a:cs typeface="Arial" pitchFamily="34" charset="0"/>
              </a:rPr>
              <a:t>2016</a:t>
            </a:r>
          </a:p>
        </c:rich>
      </c:tx>
      <c:layout>
        <c:manualLayout>
          <c:xMode val="edge"/>
          <c:yMode val="edge"/>
          <c:x val="0.23649324076425962"/>
          <c:y val="2.2727303317854559E-2"/>
        </c:manualLayout>
      </c:layout>
    </c:title>
    <c:view3D>
      <c:rAngAx val="1"/>
    </c:view3D>
    <c:plotArea>
      <c:layout>
        <c:manualLayout>
          <c:layoutTarget val="inner"/>
          <c:xMode val="edge"/>
          <c:yMode val="edge"/>
          <c:x val="0.15914190161713704"/>
          <c:y val="0.15649308041040422"/>
          <c:w val="0.88640649287771056"/>
          <c:h val="0.64717695171824452"/>
        </c:manualLayout>
      </c:layout>
      <c:bar3DChart>
        <c:barDir val="col"/>
        <c:grouping val="clustered"/>
        <c:ser>
          <c:idx val="0"/>
          <c:order val="0"/>
          <c:tx>
            <c:strRef>
              <c:f>Sheet1!$B$1</c:f>
              <c:strCache>
                <c:ptCount val="1"/>
                <c:pt idx="0">
                  <c:v>Column1</c:v>
                </c:pt>
              </c:strCache>
            </c:strRef>
          </c:tx>
          <c:dLbls>
            <c:dLbl>
              <c:idx val="0"/>
              <c:layout>
                <c:manualLayout>
                  <c:x val="1.0894655213552899E-2"/>
                  <c:y val="-3.6231884057971092E-2"/>
                </c:manualLayout>
              </c:layout>
              <c:showVal val="1"/>
            </c:dLbl>
            <c:dLbl>
              <c:idx val="1"/>
              <c:layout>
                <c:manualLayout>
                  <c:x val="4.5454545454545504E-3"/>
                  <c:y val="-2.1739130434782612E-2"/>
                </c:manualLayout>
              </c:layout>
              <c:showVal val="1"/>
            </c:dLbl>
            <c:dLbl>
              <c:idx val="2"/>
              <c:layout>
                <c:manualLayout>
                  <c:x val="9.0909090909091252E-3"/>
                  <c:y val="-3.2608695652174058E-2"/>
                </c:manualLayout>
              </c:layout>
              <c:showVal val="1"/>
            </c:dLbl>
            <c:dLbl>
              <c:idx val="3"/>
              <c:layout>
                <c:manualLayout>
                  <c:x val="3.1024815079933304E-3"/>
                  <c:y val="-4.3478546159990868E-2"/>
                </c:manualLayout>
              </c:layout>
              <c:showVal val="1"/>
            </c:dLbl>
            <c:showVal val="1"/>
          </c:dLbls>
          <c:cat>
            <c:numRef>
              <c:f>Sheet1!$A$2:$A$3</c:f>
              <c:numCache>
                <c:formatCode>General</c:formatCode>
                <c:ptCount val="2"/>
                <c:pt idx="0">
                  <c:v>2015</c:v>
                </c:pt>
                <c:pt idx="1">
                  <c:v>2016</c:v>
                </c:pt>
              </c:numCache>
            </c:numRef>
          </c:cat>
          <c:val>
            <c:numRef>
              <c:f>Sheet1!$B$2:$B$3</c:f>
              <c:numCache>
                <c:formatCode>General</c:formatCode>
                <c:ptCount val="2"/>
                <c:pt idx="0">
                  <c:v>3107</c:v>
                </c:pt>
                <c:pt idx="1">
                  <c:v>1988</c:v>
                </c:pt>
              </c:numCache>
            </c:numRef>
          </c:val>
        </c:ser>
        <c:shape val="cylinder"/>
        <c:axId val="114294784"/>
        <c:axId val="114296704"/>
        <c:axId val="0"/>
      </c:bar3DChart>
      <c:catAx>
        <c:axId val="114294784"/>
        <c:scaling>
          <c:orientation val="minMax"/>
        </c:scaling>
        <c:axPos val="b"/>
        <c:numFmt formatCode="General" sourceLinked="1"/>
        <c:tickLblPos val="nextTo"/>
        <c:crossAx val="114296704"/>
        <c:crosses val="autoZero"/>
        <c:auto val="1"/>
        <c:lblAlgn val="ctr"/>
        <c:lblOffset val="100"/>
      </c:catAx>
      <c:valAx>
        <c:axId val="114296704"/>
        <c:scaling>
          <c:orientation val="minMax"/>
        </c:scaling>
        <c:axPos val="l"/>
        <c:majorGridlines/>
        <c:numFmt formatCode="General" sourceLinked="1"/>
        <c:tickLblPos val="nextTo"/>
        <c:crossAx val="114294784"/>
        <c:crosses val="autoZero"/>
        <c:crossBetween val="between"/>
      </c:valAx>
    </c:plotArea>
    <c:plotVisOnly val="1"/>
  </c:chart>
  <c:txPr>
    <a:bodyPr/>
    <a:lstStyle/>
    <a:p>
      <a:pPr>
        <a:defRPr sz="1800"/>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style val="3"/>
  <c:chart>
    <c:title>
      <c:tx>
        <c:rich>
          <a:bodyPr/>
          <a:lstStyle/>
          <a:p>
            <a:pPr>
              <a:defRPr/>
            </a:pPr>
            <a:r>
              <a:rPr lang="en-US" dirty="0" err="1">
                <a:latin typeface="Arial" pitchFamily="34" charset="0"/>
                <a:cs typeface="Arial" pitchFamily="34" charset="0"/>
              </a:rPr>
              <a:t>Valoare</a:t>
            </a:r>
            <a:r>
              <a:rPr lang="en-US" dirty="0">
                <a:latin typeface="Arial" pitchFamily="34" charset="0"/>
                <a:cs typeface="Arial" pitchFamily="34" charset="0"/>
              </a:rPr>
              <a:t> </a:t>
            </a:r>
            <a:r>
              <a:rPr lang="en-US" dirty="0" err="1">
                <a:latin typeface="Arial" pitchFamily="34" charset="0"/>
                <a:cs typeface="Arial" pitchFamily="34" charset="0"/>
              </a:rPr>
              <a:t>sanctiuni</a:t>
            </a:r>
            <a:r>
              <a:rPr lang="en-US" dirty="0">
                <a:latin typeface="Arial" pitchFamily="34" charset="0"/>
                <a:cs typeface="Arial" pitchFamily="34" charset="0"/>
              </a:rPr>
              <a:t> 2015 - 2016</a:t>
            </a:r>
          </a:p>
        </c:rich>
      </c:tx>
      <c:layout/>
    </c:title>
    <c:view3D>
      <c:rAngAx val="1"/>
    </c:view3D>
    <c:plotArea>
      <c:layout>
        <c:manualLayout>
          <c:layoutTarget val="inner"/>
          <c:xMode val="edge"/>
          <c:yMode val="edge"/>
          <c:x val="0.10388476925821197"/>
          <c:y val="0.1602810840505402"/>
          <c:w val="0.88640649287771056"/>
          <c:h val="0.64717695171824452"/>
        </c:manualLayout>
      </c:layout>
      <c:bar3DChart>
        <c:barDir val="col"/>
        <c:grouping val="clustered"/>
        <c:ser>
          <c:idx val="0"/>
          <c:order val="0"/>
          <c:tx>
            <c:strRef>
              <c:f>Sheet1!$B$1</c:f>
              <c:strCache>
                <c:ptCount val="1"/>
                <c:pt idx="0">
                  <c:v>Column1</c:v>
                </c:pt>
              </c:strCache>
            </c:strRef>
          </c:tx>
          <c:dLbls>
            <c:dLbl>
              <c:idx val="0"/>
              <c:layout>
                <c:manualLayout>
                  <c:x val="1.0894655213552899E-2"/>
                  <c:y val="-3.6231884057971092E-2"/>
                </c:manualLayout>
              </c:layout>
              <c:showVal val="1"/>
            </c:dLbl>
            <c:dLbl>
              <c:idx val="1"/>
              <c:layout>
                <c:manualLayout>
                  <c:x val="4.5454545454545504E-3"/>
                  <c:y val="-2.1739130434782612E-2"/>
                </c:manualLayout>
              </c:layout>
              <c:showVal val="1"/>
            </c:dLbl>
            <c:dLbl>
              <c:idx val="2"/>
              <c:layout>
                <c:manualLayout>
                  <c:x val="9.0909090909091252E-3"/>
                  <c:y val="-3.2608695652174058E-2"/>
                </c:manualLayout>
              </c:layout>
              <c:showVal val="1"/>
            </c:dLbl>
            <c:dLbl>
              <c:idx val="3"/>
              <c:layout>
                <c:manualLayout>
                  <c:x val="3.1024815079933304E-3"/>
                  <c:y val="-4.3478546159990868E-2"/>
                </c:manualLayout>
              </c:layout>
              <c:showVal val="1"/>
            </c:dLbl>
            <c:showVal val="1"/>
          </c:dLbls>
          <c:cat>
            <c:numRef>
              <c:f>Sheet1!$A$2:$A$3</c:f>
              <c:numCache>
                <c:formatCode>General</c:formatCode>
                <c:ptCount val="2"/>
                <c:pt idx="0">
                  <c:v>2015</c:v>
                </c:pt>
                <c:pt idx="1">
                  <c:v>2016</c:v>
                </c:pt>
              </c:numCache>
            </c:numRef>
          </c:cat>
          <c:val>
            <c:numRef>
              <c:f>Sheet1!$B$2:$B$3</c:f>
              <c:numCache>
                <c:formatCode>General</c:formatCode>
                <c:ptCount val="2"/>
                <c:pt idx="0">
                  <c:v>590985</c:v>
                </c:pt>
                <c:pt idx="1">
                  <c:v>345574</c:v>
                </c:pt>
              </c:numCache>
            </c:numRef>
          </c:val>
        </c:ser>
        <c:shape val="cylinder"/>
        <c:axId val="119032064"/>
        <c:axId val="119054336"/>
        <c:axId val="0"/>
      </c:bar3DChart>
      <c:catAx>
        <c:axId val="119032064"/>
        <c:scaling>
          <c:orientation val="minMax"/>
        </c:scaling>
        <c:axPos val="b"/>
        <c:numFmt formatCode="General" sourceLinked="1"/>
        <c:tickLblPos val="nextTo"/>
        <c:crossAx val="119054336"/>
        <c:crosses val="autoZero"/>
        <c:auto val="1"/>
        <c:lblAlgn val="ctr"/>
        <c:lblOffset val="100"/>
      </c:catAx>
      <c:valAx>
        <c:axId val="119054336"/>
        <c:scaling>
          <c:orientation val="minMax"/>
        </c:scaling>
        <c:axPos val="l"/>
        <c:majorGridlines/>
        <c:numFmt formatCode="General" sourceLinked="1"/>
        <c:tickLblPos val="nextTo"/>
        <c:crossAx val="119032064"/>
        <c:crosses val="autoZero"/>
        <c:crossBetween val="between"/>
      </c:valAx>
    </c:plotArea>
    <c:plotVisOnly val="1"/>
  </c:chart>
  <c:txPr>
    <a:bodyPr/>
    <a:lstStyle/>
    <a:p>
      <a:pPr>
        <a:defRPr sz="1800"/>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hart>
    <c:view3D>
      <c:rotX val="10"/>
      <c:rotY val="10"/>
      <c:perspective val="10"/>
    </c:view3D>
    <c:plotArea>
      <c:layout/>
      <c:bar3DChart>
        <c:barDir val="col"/>
        <c:grouping val="clustered"/>
        <c:ser>
          <c:idx val="0"/>
          <c:order val="0"/>
          <c:tx>
            <c:strRef>
              <c:f>Sheet1!$B$1</c:f>
              <c:strCache>
                <c:ptCount val="1"/>
                <c:pt idx="0">
                  <c:v>2015</c:v>
                </c:pt>
              </c:strCache>
            </c:strRef>
          </c:tx>
          <c:dLbls>
            <c:txPr>
              <a:bodyPr/>
              <a:lstStyle/>
              <a:p>
                <a:pPr>
                  <a:defRPr sz="1400"/>
                </a:pPr>
                <a:endParaRPr lang="en-US"/>
              </a:p>
            </c:txPr>
            <c:showVal val="1"/>
          </c:dLbls>
          <c:cat>
            <c:strRef>
              <c:f>Sheet1!$A$2:$A$5</c:f>
              <c:strCache>
                <c:ptCount val="4"/>
                <c:pt idx="0">
                  <c:v>TOTAL CONTRAVENTII</c:v>
                </c:pt>
                <c:pt idx="1">
                  <c:v>Comp. Activitate Comerciala </c:v>
                </c:pt>
                <c:pt idx="2">
                  <c:v>Comp. Disciplina în Construcţii şi Afişaj Stradal</c:v>
                </c:pt>
                <c:pt idx="3">
                  <c:v>Comp. Protectia Mediului</c:v>
                </c:pt>
              </c:strCache>
            </c:strRef>
          </c:cat>
          <c:val>
            <c:numRef>
              <c:f>Sheet1!$B$2:$B$5</c:f>
              <c:numCache>
                <c:formatCode>General</c:formatCode>
                <c:ptCount val="4"/>
                <c:pt idx="0">
                  <c:v>269</c:v>
                </c:pt>
                <c:pt idx="1">
                  <c:v>43</c:v>
                </c:pt>
                <c:pt idx="2">
                  <c:v>38</c:v>
                </c:pt>
                <c:pt idx="3">
                  <c:v>188</c:v>
                </c:pt>
              </c:numCache>
            </c:numRef>
          </c:val>
          <c:shape val="cylinder"/>
        </c:ser>
        <c:ser>
          <c:idx val="1"/>
          <c:order val="1"/>
          <c:tx>
            <c:strRef>
              <c:f>Sheet1!$C$1</c:f>
              <c:strCache>
                <c:ptCount val="1"/>
                <c:pt idx="0">
                  <c:v>2016</c:v>
                </c:pt>
              </c:strCache>
            </c:strRef>
          </c:tx>
          <c:dLbls>
            <c:txPr>
              <a:bodyPr/>
              <a:lstStyle/>
              <a:p>
                <a:pPr>
                  <a:defRPr sz="1400"/>
                </a:pPr>
                <a:endParaRPr lang="en-US"/>
              </a:p>
            </c:txPr>
            <c:showVal val="1"/>
          </c:dLbls>
          <c:cat>
            <c:strRef>
              <c:f>Sheet1!$A$2:$A$5</c:f>
              <c:strCache>
                <c:ptCount val="4"/>
                <c:pt idx="0">
                  <c:v>TOTAL CONTRAVENTII</c:v>
                </c:pt>
                <c:pt idx="1">
                  <c:v>Comp. Activitate Comerciala </c:v>
                </c:pt>
                <c:pt idx="2">
                  <c:v>Comp. Disciplina în Construcţii şi Afişaj Stradal</c:v>
                </c:pt>
                <c:pt idx="3">
                  <c:v>Comp. Protectia Mediului</c:v>
                </c:pt>
              </c:strCache>
            </c:strRef>
          </c:cat>
          <c:val>
            <c:numRef>
              <c:f>Sheet1!$C$2:$C$5</c:f>
              <c:numCache>
                <c:formatCode>General</c:formatCode>
                <c:ptCount val="4"/>
                <c:pt idx="0">
                  <c:v>311</c:v>
                </c:pt>
                <c:pt idx="1">
                  <c:v>97</c:v>
                </c:pt>
                <c:pt idx="2">
                  <c:v>46</c:v>
                </c:pt>
                <c:pt idx="3">
                  <c:v>168</c:v>
                </c:pt>
              </c:numCache>
            </c:numRef>
          </c:val>
          <c:shape val="cylinder"/>
        </c:ser>
        <c:shape val="box"/>
        <c:axId val="95375360"/>
        <c:axId val="95502336"/>
        <c:axId val="0"/>
      </c:bar3DChart>
      <c:catAx>
        <c:axId val="95375360"/>
        <c:scaling>
          <c:orientation val="minMax"/>
        </c:scaling>
        <c:axPos val="b"/>
        <c:tickLblPos val="nextTo"/>
        <c:txPr>
          <a:bodyPr/>
          <a:lstStyle/>
          <a:p>
            <a:pPr>
              <a:defRPr sz="1400"/>
            </a:pPr>
            <a:endParaRPr lang="en-US"/>
          </a:p>
        </c:txPr>
        <c:crossAx val="95502336"/>
        <c:crosses val="autoZero"/>
        <c:auto val="1"/>
        <c:lblAlgn val="ctr"/>
        <c:lblOffset val="100"/>
      </c:catAx>
      <c:valAx>
        <c:axId val="95502336"/>
        <c:scaling>
          <c:orientation val="minMax"/>
        </c:scaling>
        <c:axPos val="l"/>
        <c:majorGridlines/>
        <c:numFmt formatCode="General" sourceLinked="1"/>
        <c:tickLblPos val="nextTo"/>
        <c:crossAx val="95375360"/>
        <c:crosses val="autoZero"/>
        <c:crossBetween val="between"/>
      </c:valAx>
    </c:plotArea>
    <c:legend>
      <c:legendPos val="r"/>
      <c:layout/>
    </c:legend>
    <c:plotVisOnly val="1"/>
  </c:chart>
  <c:txPr>
    <a:bodyPr/>
    <a:lstStyle/>
    <a:p>
      <a:pPr>
        <a:defRPr sz="1800"/>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chart>
    <c:view3D>
      <c:rotX val="10"/>
      <c:rotY val="10"/>
      <c:perspective val="20"/>
    </c:view3D>
    <c:plotArea>
      <c:layout/>
      <c:bar3DChart>
        <c:barDir val="col"/>
        <c:grouping val="clustered"/>
        <c:ser>
          <c:idx val="0"/>
          <c:order val="0"/>
          <c:tx>
            <c:strRef>
              <c:f>Sheet1!$B$1</c:f>
              <c:strCache>
                <c:ptCount val="1"/>
                <c:pt idx="0">
                  <c:v>2015</c:v>
                </c:pt>
              </c:strCache>
            </c:strRef>
          </c:tx>
          <c:dLbls>
            <c:dLbl>
              <c:idx val="0"/>
              <c:layout>
                <c:manualLayout>
                  <c:x val="-1.7241379310344803E-2"/>
                  <c:y val="6.8027210884353834E-3"/>
                </c:manualLayout>
              </c:layout>
              <c:showVal val="1"/>
            </c:dLbl>
            <c:dLbl>
              <c:idx val="1"/>
              <c:layout>
                <c:manualLayout>
                  <c:x val="-1.0057471264367868E-2"/>
                  <c:y val="6.8027210884353834E-3"/>
                </c:manualLayout>
              </c:layout>
              <c:showVal val="1"/>
            </c:dLbl>
            <c:dLbl>
              <c:idx val="2"/>
              <c:layout>
                <c:manualLayout>
                  <c:x val="-7.1839080459770114E-3"/>
                  <c:y val="3.4013605442176345E-3"/>
                </c:manualLayout>
              </c:layout>
              <c:showVal val="1"/>
            </c:dLbl>
            <c:dLbl>
              <c:idx val="3"/>
              <c:layout>
                <c:manualLayout>
                  <c:x val="-4.3103448275861973E-3"/>
                  <c:y val="-2.0408163265306142E-2"/>
                </c:manualLayout>
              </c:layout>
              <c:showVal val="1"/>
            </c:dLbl>
            <c:txPr>
              <a:bodyPr/>
              <a:lstStyle/>
              <a:p>
                <a:pPr>
                  <a:defRPr sz="1400"/>
                </a:pPr>
                <a:endParaRPr lang="en-US"/>
              </a:p>
            </c:txPr>
            <c:showVal val="1"/>
          </c:dLbls>
          <c:cat>
            <c:strRef>
              <c:f>Sheet1!$A$2:$A$5</c:f>
              <c:strCache>
                <c:ptCount val="4"/>
                <c:pt idx="0">
                  <c:v>VALOARE CONTRAVENTII</c:v>
                </c:pt>
                <c:pt idx="1">
                  <c:v>Comp. Activitate Comerciala </c:v>
                </c:pt>
                <c:pt idx="2">
                  <c:v>Comp. Disciplina în Construcţii şi Afişaj Stradal</c:v>
                </c:pt>
                <c:pt idx="3">
                  <c:v>Comp. Protectia Mediului</c:v>
                </c:pt>
              </c:strCache>
            </c:strRef>
          </c:cat>
          <c:val>
            <c:numRef>
              <c:f>Sheet1!$B$2:$B$5</c:f>
              <c:numCache>
                <c:formatCode>General</c:formatCode>
                <c:ptCount val="4"/>
                <c:pt idx="0">
                  <c:v>177440</c:v>
                </c:pt>
                <c:pt idx="1">
                  <c:v>31400</c:v>
                </c:pt>
                <c:pt idx="2">
                  <c:v>45500</c:v>
                </c:pt>
                <c:pt idx="3">
                  <c:v>100540</c:v>
                </c:pt>
              </c:numCache>
            </c:numRef>
          </c:val>
        </c:ser>
        <c:ser>
          <c:idx val="1"/>
          <c:order val="1"/>
          <c:tx>
            <c:strRef>
              <c:f>Sheet1!$C$1</c:f>
              <c:strCache>
                <c:ptCount val="1"/>
                <c:pt idx="0">
                  <c:v>2016</c:v>
                </c:pt>
              </c:strCache>
            </c:strRef>
          </c:tx>
          <c:dLbls>
            <c:dLbl>
              <c:idx val="2"/>
              <c:layout>
                <c:manualLayout>
                  <c:x val="4.3103448275861973E-3"/>
                  <c:y val="-4.4217687074830071E-2"/>
                </c:manualLayout>
              </c:layout>
              <c:showVal val="1"/>
            </c:dLbl>
            <c:dLbl>
              <c:idx val="3"/>
              <c:layout>
                <c:manualLayout>
                  <c:x val="1.5804597701149427E-2"/>
                  <c:y val="-3.4013605442176956E-3"/>
                </c:manualLayout>
              </c:layout>
              <c:showVal val="1"/>
            </c:dLbl>
            <c:txPr>
              <a:bodyPr/>
              <a:lstStyle/>
              <a:p>
                <a:pPr>
                  <a:defRPr sz="1400"/>
                </a:pPr>
                <a:endParaRPr lang="en-US"/>
              </a:p>
            </c:txPr>
            <c:showVal val="1"/>
          </c:dLbls>
          <c:cat>
            <c:strRef>
              <c:f>Sheet1!$A$2:$A$5</c:f>
              <c:strCache>
                <c:ptCount val="4"/>
                <c:pt idx="0">
                  <c:v>VALOARE CONTRAVENTII</c:v>
                </c:pt>
                <c:pt idx="1">
                  <c:v>Comp. Activitate Comerciala </c:v>
                </c:pt>
                <c:pt idx="2">
                  <c:v>Comp. Disciplina în Construcţii şi Afişaj Stradal</c:v>
                </c:pt>
                <c:pt idx="3">
                  <c:v>Comp. Protectia Mediului</c:v>
                </c:pt>
              </c:strCache>
            </c:strRef>
          </c:cat>
          <c:val>
            <c:numRef>
              <c:f>Sheet1!$C$2:$C$5</c:f>
              <c:numCache>
                <c:formatCode>General</c:formatCode>
                <c:ptCount val="4"/>
                <c:pt idx="0">
                  <c:v>234130</c:v>
                </c:pt>
                <c:pt idx="1">
                  <c:v>90900</c:v>
                </c:pt>
                <c:pt idx="2">
                  <c:v>60500</c:v>
                </c:pt>
                <c:pt idx="3">
                  <c:v>82730</c:v>
                </c:pt>
              </c:numCache>
            </c:numRef>
          </c:val>
        </c:ser>
        <c:shape val="box"/>
        <c:axId val="96519296"/>
        <c:axId val="96520832"/>
        <c:axId val="0"/>
      </c:bar3DChart>
      <c:catAx>
        <c:axId val="96519296"/>
        <c:scaling>
          <c:orientation val="minMax"/>
        </c:scaling>
        <c:axPos val="b"/>
        <c:tickLblPos val="nextTo"/>
        <c:txPr>
          <a:bodyPr/>
          <a:lstStyle/>
          <a:p>
            <a:pPr>
              <a:defRPr sz="1400"/>
            </a:pPr>
            <a:endParaRPr lang="en-US"/>
          </a:p>
        </c:txPr>
        <c:crossAx val="96520832"/>
        <c:crosses val="autoZero"/>
        <c:auto val="1"/>
        <c:lblAlgn val="ctr"/>
        <c:lblOffset val="100"/>
      </c:catAx>
      <c:valAx>
        <c:axId val="96520832"/>
        <c:scaling>
          <c:orientation val="minMax"/>
        </c:scaling>
        <c:axPos val="l"/>
        <c:majorGridlines/>
        <c:numFmt formatCode="General" sourceLinked="1"/>
        <c:tickLblPos val="nextTo"/>
        <c:crossAx val="96519296"/>
        <c:crosses val="autoZero"/>
        <c:crossBetween val="between"/>
      </c:valAx>
    </c:plotArea>
    <c:legend>
      <c:legendPos val="r"/>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800"/>
            </a:pPr>
            <a:r>
              <a:rPr lang="en-US" sz="1800" dirty="0" err="1" smtClean="0"/>
              <a:t>Structura</a:t>
            </a:r>
            <a:r>
              <a:rPr lang="en-US" sz="1800" dirty="0" smtClean="0"/>
              <a:t> </a:t>
            </a:r>
            <a:r>
              <a:rPr lang="en-US" sz="1800" dirty="0" err="1" smtClean="0"/>
              <a:t>personalului</a:t>
            </a:r>
            <a:r>
              <a:rPr lang="en-US" sz="1800" dirty="0" smtClean="0"/>
              <a:t> </a:t>
            </a:r>
            <a:r>
              <a:rPr lang="en-US" sz="1800" dirty="0" err="1" smtClean="0"/>
              <a:t>pe</a:t>
            </a:r>
            <a:r>
              <a:rPr lang="en-US" sz="1800" dirty="0" smtClean="0"/>
              <a:t> </a:t>
            </a:r>
            <a:r>
              <a:rPr lang="en-US" sz="1800" dirty="0" err="1" smtClean="0"/>
              <a:t>sexe</a:t>
            </a:r>
            <a:endParaRPr lang="en-US" sz="1800" dirty="0"/>
          </a:p>
        </c:rich>
      </c:tx>
      <c:layout/>
    </c:title>
    <c:view3D>
      <c:rAngAx val="1"/>
    </c:view3D>
    <c:plotArea>
      <c:layout>
        <c:manualLayout>
          <c:layoutTarget val="inner"/>
          <c:xMode val="edge"/>
          <c:yMode val="edge"/>
          <c:x val="3.471838955910328E-2"/>
          <c:y val="0.28011393462180861"/>
          <c:w val="0.82183221363384695"/>
          <c:h val="0.33826950608446715"/>
        </c:manualLayout>
      </c:layout>
      <c:bar3DChart>
        <c:barDir val="bar"/>
        <c:grouping val="stacked"/>
        <c:ser>
          <c:idx val="0"/>
          <c:order val="0"/>
          <c:tx>
            <c:strRef>
              <c:f>Sheet1!$B$1</c:f>
              <c:strCache>
                <c:ptCount val="1"/>
                <c:pt idx="0">
                  <c:v>Femei</c:v>
                </c:pt>
              </c:strCache>
            </c:strRef>
          </c:tx>
          <c:dLbls>
            <c:txPr>
              <a:bodyPr/>
              <a:lstStyle/>
              <a:p>
                <a:pPr>
                  <a:defRPr sz="1400" b="1"/>
                </a:pPr>
                <a:endParaRPr lang="en-US"/>
              </a:p>
            </c:txPr>
            <c:showVal val="1"/>
          </c:dLbls>
          <c:cat>
            <c:numRef>
              <c:f>Sheet1!$A$2</c:f>
              <c:numCache>
                <c:formatCode>General</c:formatCode>
                <c:ptCount val="1"/>
              </c:numCache>
            </c:numRef>
          </c:cat>
          <c:val>
            <c:numRef>
              <c:f>Sheet1!$B$2</c:f>
              <c:numCache>
                <c:formatCode>General</c:formatCode>
                <c:ptCount val="1"/>
                <c:pt idx="0">
                  <c:v>13</c:v>
                </c:pt>
              </c:numCache>
            </c:numRef>
          </c:val>
        </c:ser>
        <c:ser>
          <c:idx val="1"/>
          <c:order val="1"/>
          <c:tx>
            <c:strRef>
              <c:f>Sheet1!$C$1</c:f>
              <c:strCache>
                <c:ptCount val="1"/>
                <c:pt idx="0">
                  <c:v>Barbati</c:v>
                </c:pt>
              </c:strCache>
            </c:strRef>
          </c:tx>
          <c:dLbls>
            <c:txPr>
              <a:bodyPr/>
              <a:lstStyle/>
              <a:p>
                <a:pPr>
                  <a:defRPr sz="1400" b="1"/>
                </a:pPr>
                <a:endParaRPr lang="en-US"/>
              </a:p>
            </c:txPr>
            <c:showVal val="1"/>
          </c:dLbls>
          <c:cat>
            <c:numRef>
              <c:f>Sheet1!$A$2</c:f>
              <c:numCache>
                <c:formatCode>General</c:formatCode>
                <c:ptCount val="1"/>
              </c:numCache>
            </c:numRef>
          </c:cat>
          <c:val>
            <c:numRef>
              <c:f>Sheet1!$C$2</c:f>
              <c:numCache>
                <c:formatCode>General</c:formatCode>
                <c:ptCount val="1"/>
                <c:pt idx="0">
                  <c:v>75</c:v>
                </c:pt>
              </c:numCache>
            </c:numRef>
          </c:val>
        </c:ser>
        <c:gapWidth val="55"/>
        <c:gapDepth val="55"/>
        <c:shape val="cylinder"/>
        <c:axId val="85430656"/>
        <c:axId val="85432192"/>
        <c:axId val="0"/>
      </c:bar3DChart>
      <c:catAx>
        <c:axId val="85430656"/>
        <c:scaling>
          <c:orientation val="minMax"/>
        </c:scaling>
        <c:axPos val="l"/>
        <c:numFmt formatCode="General" sourceLinked="1"/>
        <c:majorTickMark val="none"/>
        <c:tickLblPos val="nextTo"/>
        <c:crossAx val="85432192"/>
        <c:crosses val="autoZero"/>
        <c:auto val="1"/>
        <c:lblAlgn val="ctr"/>
        <c:lblOffset val="100"/>
      </c:catAx>
      <c:valAx>
        <c:axId val="85432192"/>
        <c:scaling>
          <c:orientation val="minMax"/>
          <c:max val="88"/>
          <c:min val="0"/>
        </c:scaling>
        <c:axPos val="b"/>
        <c:majorGridlines/>
        <c:numFmt formatCode="General" sourceLinked="1"/>
        <c:majorTickMark val="none"/>
        <c:tickLblPos val="nextTo"/>
        <c:txPr>
          <a:bodyPr/>
          <a:lstStyle/>
          <a:p>
            <a:pPr>
              <a:defRPr sz="1600"/>
            </a:pPr>
            <a:endParaRPr lang="en-US"/>
          </a:p>
        </c:txPr>
        <c:crossAx val="85430656"/>
        <c:crosses val="autoZero"/>
        <c:crossBetween val="between"/>
      </c:valAx>
    </c:plotArea>
    <c:legend>
      <c:legendPos val="r"/>
      <c:layout/>
      <c:txPr>
        <a:bodyPr/>
        <a:lstStyle/>
        <a:p>
          <a:pPr>
            <a:defRPr sz="1400" b="1"/>
          </a:pPr>
          <a:endParaRPr lang="en-US"/>
        </a:p>
      </c:txPr>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b="1" dirty="0" err="1" smtClean="0"/>
              <a:t>Structura</a:t>
            </a:r>
            <a:r>
              <a:rPr lang="en-US" sz="1800" b="1" baseline="0" dirty="0" smtClean="0"/>
              <a:t> </a:t>
            </a:r>
            <a:r>
              <a:rPr lang="en-US" sz="1800" b="1" baseline="0" dirty="0" err="1" smtClean="0"/>
              <a:t>personalului</a:t>
            </a:r>
            <a:r>
              <a:rPr lang="en-US" sz="1800" b="1" baseline="0" dirty="0" smtClean="0"/>
              <a:t> </a:t>
            </a:r>
            <a:r>
              <a:rPr lang="en-US" sz="1800" b="1" baseline="0" dirty="0" err="1" smtClean="0"/>
              <a:t>dupa</a:t>
            </a:r>
            <a:r>
              <a:rPr lang="en-US" sz="1800" b="1" baseline="0" dirty="0" smtClean="0"/>
              <a:t> </a:t>
            </a:r>
            <a:r>
              <a:rPr lang="en-US" sz="1800" b="1" baseline="0" dirty="0" err="1" smtClean="0"/>
              <a:t>studii</a:t>
            </a:r>
            <a:endParaRPr lang="en-US" sz="1800" b="1" baseline="0" dirty="0" smtClean="0"/>
          </a:p>
        </c:rich>
      </c:tx>
      <c:layout>
        <c:manualLayout>
          <c:xMode val="edge"/>
          <c:yMode val="edge"/>
          <c:x val="0.31791304642954132"/>
          <c:y val="0"/>
        </c:manualLayout>
      </c:layout>
    </c:title>
    <c:view3D>
      <c:rAngAx val="1"/>
    </c:view3D>
    <c:plotArea>
      <c:layout>
        <c:manualLayout>
          <c:layoutTarget val="inner"/>
          <c:xMode val="edge"/>
          <c:yMode val="edge"/>
          <c:x val="3.9807222373065471E-2"/>
          <c:y val="0.29344961626632116"/>
          <c:w val="0.78491141732283465"/>
          <c:h val="0.39214641682447965"/>
        </c:manualLayout>
      </c:layout>
      <c:bar3DChart>
        <c:barDir val="bar"/>
        <c:grouping val="stacked"/>
        <c:ser>
          <c:idx val="0"/>
          <c:order val="0"/>
          <c:tx>
            <c:strRef>
              <c:f>Sheet1!$B$1</c:f>
              <c:strCache>
                <c:ptCount val="1"/>
                <c:pt idx="0">
                  <c:v>Superioare</c:v>
                </c:pt>
              </c:strCache>
            </c:strRef>
          </c:tx>
          <c:spPr>
            <a:solidFill>
              <a:schemeClr val="accent5">
                <a:lumMod val="75000"/>
              </a:schemeClr>
            </a:solidFill>
          </c:spPr>
          <c:dLbls>
            <c:txPr>
              <a:bodyPr/>
              <a:lstStyle/>
              <a:p>
                <a:pPr>
                  <a:defRPr sz="1400" b="1"/>
                </a:pPr>
                <a:endParaRPr lang="en-US"/>
              </a:p>
            </c:txPr>
            <c:showVal val="1"/>
          </c:dLbls>
          <c:cat>
            <c:numRef>
              <c:f>Sheet1!$A$2</c:f>
              <c:numCache>
                <c:formatCode>General</c:formatCode>
                <c:ptCount val="1"/>
              </c:numCache>
            </c:numRef>
          </c:cat>
          <c:val>
            <c:numRef>
              <c:f>Sheet1!$B$2</c:f>
              <c:numCache>
                <c:formatCode>General</c:formatCode>
                <c:ptCount val="1"/>
                <c:pt idx="0">
                  <c:v>35</c:v>
                </c:pt>
              </c:numCache>
            </c:numRef>
          </c:val>
        </c:ser>
        <c:ser>
          <c:idx val="1"/>
          <c:order val="1"/>
          <c:tx>
            <c:strRef>
              <c:f>Sheet1!$C$1</c:f>
              <c:strCache>
                <c:ptCount val="1"/>
                <c:pt idx="0">
                  <c:v>Medii</c:v>
                </c:pt>
              </c:strCache>
            </c:strRef>
          </c:tx>
          <c:spPr>
            <a:solidFill>
              <a:schemeClr val="accent4">
                <a:lumMod val="75000"/>
              </a:schemeClr>
            </a:solidFill>
          </c:spPr>
          <c:dLbls>
            <c:dLbl>
              <c:idx val="0"/>
              <c:layout/>
              <c:showVal val="1"/>
            </c:dLbl>
            <c:delete val="1"/>
          </c:dLbls>
          <c:cat>
            <c:numRef>
              <c:f>Sheet1!$A$2</c:f>
              <c:numCache>
                <c:formatCode>General</c:formatCode>
                <c:ptCount val="1"/>
              </c:numCache>
            </c:numRef>
          </c:cat>
          <c:val>
            <c:numRef>
              <c:f>Sheet1!$C$2</c:f>
              <c:numCache>
                <c:formatCode>General</c:formatCode>
                <c:ptCount val="1"/>
                <c:pt idx="0">
                  <c:v>53</c:v>
                </c:pt>
              </c:numCache>
            </c:numRef>
          </c:val>
        </c:ser>
        <c:gapWidth val="55"/>
        <c:gapDepth val="55"/>
        <c:shape val="cylinder"/>
        <c:axId val="71065600"/>
        <c:axId val="71067136"/>
        <c:axId val="0"/>
      </c:bar3DChart>
      <c:catAx>
        <c:axId val="71065600"/>
        <c:scaling>
          <c:orientation val="minMax"/>
        </c:scaling>
        <c:axPos val="l"/>
        <c:numFmt formatCode="General" sourceLinked="1"/>
        <c:majorTickMark val="none"/>
        <c:tickLblPos val="nextTo"/>
        <c:crossAx val="71067136"/>
        <c:crosses val="autoZero"/>
        <c:auto val="1"/>
        <c:lblAlgn val="ctr"/>
        <c:lblOffset val="100"/>
      </c:catAx>
      <c:valAx>
        <c:axId val="71067136"/>
        <c:scaling>
          <c:orientation val="minMax"/>
          <c:max val="88"/>
          <c:min val="0"/>
        </c:scaling>
        <c:axPos val="b"/>
        <c:majorGridlines/>
        <c:numFmt formatCode="General" sourceLinked="1"/>
        <c:majorTickMark val="none"/>
        <c:tickLblPos val="nextTo"/>
        <c:txPr>
          <a:bodyPr/>
          <a:lstStyle/>
          <a:p>
            <a:pPr>
              <a:defRPr sz="1600"/>
            </a:pPr>
            <a:endParaRPr lang="en-US"/>
          </a:p>
        </c:txPr>
        <c:crossAx val="71065600"/>
        <c:crosses val="autoZero"/>
        <c:crossBetween val="between"/>
      </c:valAx>
    </c:plotArea>
    <c:legend>
      <c:legendPos val="r"/>
      <c:layout>
        <c:manualLayout>
          <c:xMode val="edge"/>
          <c:yMode val="edge"/>
          <c:x val="0.85300151597429663"/>
          <c:y val="0.22635147977192521"/>
          <c:w val="0.12113641506018655"/>
          <c:h val="0.5306199541513007"/>
        </c:manualLayout>
      </c:layout>
      <c:txPr>
        <a:bodyPr/>
        <a:lstStyle/>
        <a:p>
          <a:pPr>
            <a:defRPr sz="1400" b="1"/>
          </a:pPr>
          <a:endParaRPr lang="en-US"/>
        </a:p>
      </c:txPr>
    </c:legend>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800"/>
            </a:pPr>
            <a:r>
              <a:rPr lang="en-US" sz="1800" dirty="0" err="1" smtClean="0"/>
              <a:t>Repartizarea</a:t>
            </a:r>
            <a:r>
              <a:rPr lang="en-US" sz="1800" dirty="0" smtClean="0"/>
              <a:t> </a:t>
            </a:r>
            <a:r>
              <a:rPr lang="en-US" sz="1800" b="1" i="0" u="none" strike="noStrike" baseline="0" dirty="0" err="1" smtClean="0"/>
              <a:t>pe</a:t>
            </a:r>
            <a:r>
              <a:rPr lang="en-US" sz="1800" b="1" i="0" u="none" strike="noStrike" baseline="0" dirty="0" smtClean="0"/>
              <a:t> </a:t>
            </a:r>
            <a:r>
              <a:rPr lang="en-US" sz="1800" b="1" i="0" u="none" strike="noStrike" baseline="0" dirty="0" err="1" smtClean="0"/>
              <a:t>birouri</a:t>
            </a:r>
            <a:r>
              <a:rPr lang="en-US" sz="1800" b="1" i="0" u="none" strike="noStrike" baseline="0" dirty="0" smtClean="0"/>
              <a:t> a</a:t>
            </a:r>
            <a:r>
              <a:rPr lang="en-US" sz="1800" baseline="0" dirty="0" smtClean="0"/>
              <a:t> </a:t>
            </a:r>
            <a:r>
              <a:rPr lang="en-US" sz="1800" baseline="0" dirty="0" err="1" smtClean="0"/>
              <a:t>i</a:t>
            </a:r>
            <a:r>
              <a:rPr lang="en-US" sz="1800" dirty="0" err="1" smtClean="0"/>
              <a:t>nfractiunilor</a:t>
            </a:r>
            <a:r>
              <a:rPr lang="en-US" sz="1800" dirty="0" smtClean="0"/>
              <a:t> </a:t>
            </a:r>
            <a:r>
              <a:rPr lang="en-US" sz="1800" dirty="0" err="1" smtClean="0"/>
              <a:t>constatate</a:t>
            </a:r>
            <a:r>
              <a:rPr lang="en-US" sz="1800" baseline="0" dirty="0" smtClean="0"/>
              <a:t> in 2016</a:t>
            </a:r>
            <a:endParaRPr lang="en-US" sz="1800" dirty="0"/>
          </a:p>
        </c:rich>
      </c:tx>
      <c:layout>
        <c:manualLayout>
          <c:xMode val="edge"/>
          <c:yMode val="edge"/>
          <c:x val="0.17356269113149875"/>
          <c:y val="0"/>
        </c:manualLayout>
      </c:layout>
    </c:title>
    <c:view3D>
      <c:rotX val="30"/>
      <c:perspective val="30"/>
    </c:view3D>
    <c:plotArea>
      <c:layout>
        <c:manualLayout>
          <c:layoutTarget val="inner"/>
          <c:xMode val="edge"/>
          <c:yMode val="edge"/>
          <c:x val="1.9942175196850459E-2"/>
          <c:y val="0.24004900980235869"/>
          <c:w val="0.61078835848643964"/>
          <c:h val="0.69851336137491338"/>
        </c:manualLayout>
      </c:layout>
      <c:pie3DChart>
        <c:varyColors val="1"/>
        <c:ser>
          <c:idx val="0"/>
          <c:order val="0"/>
          <c:tx>
            <c:strRef>
              <c:f>Sheet1!$B$1</c:f>
              <c:strCache>
                <c:ptCount val="1"/>
                <c:pt idx="0">
                  <c:v>Infractiuni</c:v>
                </c:pt>
              </c:strCache>
            </c:strRef>
          </c:tx>
          <c:explosion val="25"/>
          <c:dLbls>
            <c:dLbl>
              <c:idx val="2"/>
              <c:layout>
                <c:manualLayout>
                  <c:x val="1.161151906573479E-2"/>
                  <c:y val="-4.159669361185208E-3"/>
                </c:manualLayout>
              </c:layout>
              <c:showVal val="1"/>
            </c:dLbl>
            <c:txPr>
              <a:bodyPr/>
              <a:lstStyle/>
              <a:p>
                <a:pPr>
                  <a:defRPr b="1"/>
                </a:pPr>
                <a:endParaRPr lang="en-US"/>
              </a:p>
            </c:txPr>
            <c:showVal val="1"/>
            <c:showLeaderLines val="1"/>
          </c:dLbls>
          <c:cat>
            <c:strRef>
              <c:f>Sheet1!$A$2:$A$4</c:f>
              <c:strCache>
                <c:ptCount val="3"/>
                <c:pt idx="0">
                  <c:v>Birou Ordine Publica</c:v>
                </c:pt>
                <c:pt idx="1">
                  <c:v>Birou Siguranta Rutiera</c:v>
                </c:pt>
                <c:pt idx="2">
                  <c:v>Birou Control</c:v>
                </c:pt>
              </c:strCache>
            </c:strRef>
          </c:cat>
          <c:val>
            <c:numRef>
              <c:f>Sheet1!$B$2:$B$4</c:f>
              <c:numCache>
                <c:formatCode>General</c:formatCode>
                <c:ptCount val="3"/>
                <c:pt idx="0">
                  <c:v>35</c:v>
                </c:pt>
                <c:pt idx="1">
                  <c:v>1</c:v>
                </c:pt>
                <c:pt idx="2">
                  <c:v>3</c:v>
                </c:pt>
              </c:numCache>
            </c:numRef>
          </c:val>
        </c:ser>
      </c:pie3DChart>
    </c:plotArea>
    <c:legend>
      <c:legendPos val="r"/>
      <c:layout/>
      <c:txPr>
        <a:bodyPr/>
        <a:lstStyle/>
        <a:p>
          <a:pPr>
            <a:defRPr sz="1600" b="1"/>
          </a:pPr>
          <a:endParaRPr lang="en-US"/>
        </a:p>
      </c:txPr>
    </c:legend>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dirty="0" err="1" smtClean="0"/>
              <a:t>Infractiuni</a:t>
            </a:r>
            <a:r>
              <a:rPr lang="en-US" sz="1800" dirty="0" smtClean="0"/>
              <a:t> in flagrant  </a:t>
            </a:r>
            <a:r>
              <a:rPr lang="en-US" sz="1800" dirty="0" err="1" smtClean="0"/>
              <a:t>pe</a:t>
            </a:r>
            <a:r>
              <a:rPr lang="en-US" sz="1800" dirty="0" smtClean="0"/>
              <a:t> </a:t>
            </a:r>
            <a:r>
              <a:rPr lang="en-US" sz="1800" dirty="0" err="1" smtClean="0"/>
              <a:t>institutie</a:t>
            </a:r>
            <a:r>
              <a:rPr lang="en-US" sz="1800" dirty="0" smtClean="0"/>
              <a:t> – </a:t>
            </a:r>
            <a:r>
              <a:rPr lang="en-US" sz="1800" dirty="0" err="1" smtClean="0"/>
              <a:t>evolutie</a:t>
            </a:r>
            <a:r>
              <a:rPr lang="en-US" sz="1800" dirty="0" smtClean="0"/>
              <a:t> 2013 - 2016</a:t>
            </a:r>
          </a:p>
        </c:rich>
      </c:tx>
      <c:layout/>
    </c:title>
    <c:view3D>
      <c:rAngAx val="1"/>
    </c:view3D>
    <c:plotArea>
      <c:layout/>
      <c:bar3DChart>
        <c:barDir val="col"/>
        <c:grouping val="clustered"/>
        <c:ser>
          <c:idx val="0"/>
          <c:order val="0"/>
          <c:tx>
            <c:strRef>
              <c:f>Sheet1!$B$1</c:f>
              <c:strCache>
                <c:ptCount val="1"/>
                <c:pt idx="0">
                  <c:v>Infractiuni</c:v>
                </c:pt>
              </c:strCache>
            </c:strRef>
          </c:tx>
          <c:dLbls>
            <c:txPr>
              <a:bodyPr/>
              <a:lstStyle/>
              <a:p>
                <a:pPr>
                  <a:defRPr sz="1800" b="1"/>
                </a:pPr>
                <a:endParaRPr lang="en-US"/>
              </a:p>
            </c:txPr>
            <c:showVal val="1"/>
          </c:dLbls>
          <c:cat>
            <c:numRef>
              <c:f>Sheet1!$A$2:$A$5</c:f>
              <c:numCache>
                <c:formatCode>General</c:formatCode>
                <c:ptCount val="4"/>
                <c:pt idx="0">
                  <c:v>2013</c:v>
                </c:pt>
                <c:pt idx="1">
                  <c:v>2014</c:v>
                </c:pt>
                <c:pt idx="2">
                  <c:v>2015</c:v>
                </c:pt>
                <c:pt idx="3">
                  <c:v>2016</c:v>
                </c:pt>
              </c:numCache>
            </c:numRef>
          </c:cat>
          <c:val>
            <c:numRef>
              <c:f>Sheet1!$B$2:$B$5</c:f>
              <c:numCache>
                <c:formatCode>General</c:formatCode>
                <c:ptCount val="4"/>
                <c:pt idx="0">
                  <c:v>0</c:v>
                </c:pt>
                <c:pt idx="1">
                  <c:v>9</c:v>
                </c:pt>
                <c:pt idx="2">
                  <c:v>20</c:v>
                </c:pt>
                <c:pt idx="3">
                  <c:v>39</c:v>
                </c:pt>
              </c:numCache>
            </c:numRef>
          </c:val>
        </c:ser>
        <c:shape val="cylinder"/>
        <c:axId val="88938368"/>
        <c:axId val="88939904"/>
        <c:axId val="0"/>
      </c:bar3DChart>
      <c:catAx>
        <c:axId val="88938368"/>
        <c:scaling>
          <c:orientation val="minMax"/>
        </c:scaling>
        <c:axPos val="b"/>
        <c:numFmt formatCode="General" sourceLinked="1"/>
        <c:tickLblPos val="nextTo"/>
        <c:crossAx val="88939904"/>
        <c:crosses val="autoZero"/>
        <c:auto val="1"/>
        <c:lblAlgn val="ctr"/>
        <c:lblOffset val="100"/>
      </c:catAx>
      <c:valAx>
        <c:axId val="88939904"/>
        <c:scaling>
          <c:orientation val="minMax"/>
        </c:scaling>
        <c:axPos val="l"/>
        <c:majorGridlines/>
        <c:numFmt formatCode="General" sourceLinked="1"/>
        <c:tickLblPos val="nextTo"/>
        <c:crossAx val="88938368"/>
        <c:crosses val="autoZero"/>
        <c:crossBetween val="between"/>
      </c:valAx>
    </c:plotArea>
    <c:plotVisOnly val="1"/>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err="1" smtClean="0"/>
              <a:t>Repartizarea</a:t>
            </a:r>
            <a:r>
              <a:rPr lang="en-US" dirty="0" smtClean="0"/>
              <a:t> </a:t>
            </a:r>
            <a:r>
              <a:rPr lang="en-US" dirty="0" err="1" smtClean="0"/>
              <a:t>pe</a:t>
            </a:r>
            <a:r>
              <a:rPr lang="en-US" dirty="0" smtClean="0"/>
              <a:t> </a:t>
            </a:r>
            <a:r>
              <a:rPr lang="en-US" dirty="0" err="1" smtClean="0"/>
              <a:t>birouri</a:t>
            </a:r>
            <a:r>
              <a:rPr lang="en-US" dirty="0" smtClean="0"/>
              <a:t> a </a:t>
            </a:r>
            <a:r>
              <a:rPr lang="en-US" dirty="0" err="1" smtClean="0"/>
              <a:t>contraventiilor</a:t>
            </a:r>
            <a:r>
              <a:rPr lang="en-US" baseline="0" dirty="0" smtClean="0"/>
              <a:t> </a:t>
            </a:r>
            <a:r>
              <a:rPr lang="en-US" baseline="0" dirty="0" err="1" smtClean="0"/>
              <a:t>constatate</a:t>
            </a:r>
            <a:r>
              <a:rPr lang="en-US" baseline="0" dirty="0" smtClean="0"/>
              <a:t> in 2016</a:t>
            </a:r>
            <a:endParaRPr lang="en-US" dirty="0"/>
          </a:p>
        </c:rich>
      </c:tx>
      <c:layout/>
    </c:title>
    <c:view3D>
      <c:rotX val="30"/>
      <c:perspective val="30"/>
    </c:view3D>
    <c:plotArea>
      <c:layout>
        <c:manualLayout>
          <c:layoutTarget val="inner"/>
          <c:xMode val="edge"/>
          <c:yMode val="edge"/>
          <c:x val="1.8467238055420065E-2"/>
          <c:y val="0.27035205215622843"/>
          <c:w val="0.61078835848643964"/>
          <c:h val="0.69851336137491316"/>
        </c:manualLayout>
      </c:layout>
      <c:pie3DChart>
        <c:varyColors val="1"/>
        <c:ser>
          <c:idx val="0"/>
          <c:order val="0"/>
          <c:tx>
            <c:strRef>
              <c:f>Sheet1!$B$1</c:f>
              <c:strCache>
                <c:ptCount val="1"/>
                <c:pt idx="0">
                  <c:v>Contraventii</c:v>
                </c:pt>
              </c:strCache>
            </c:strRef>
          </c:tx>
          <c:explosion val="25"/>
          <c:dLbls>
            <c:dLbl>
              <c:idx val="2"/>
              <c:layout>
                <c:manualLayout>
                  <c:x val="1.161151906573479E-2"/>
                  <c:y val="-4.1596693611852089E-3"/>
                </c:manualLayout>
              </c:layout>
              <c:showVal val="1"/>
            </c:dLbl>
            <c:txPr>
              <a:bodyPr/>
              <a:lstStyle/>
              <a:p>
                <a:pPr>
                  <a:defRPr b="1"/>
                </a:pPr>
                <a:endParaRPr lang="en-US"/>
              </a:p>
            </c:txPr>
            <c:showVal val="1"/>
            <c:showLeaderLines val="1"/>
          </c:dLbls>
          <c:cat>
            <c:strRef>
              <c:f>Sheet1!$A$2:$A$4</c:f>
              <c:strCache>
                <c:ptCount val="3"/>
                <c:pt idx="0">
                  <c:v>Birou Ordine Publica</c:v>
                </c:pt>
                <c:pt idx="1">
                  <c:v>Birou Siguranta Rutiera</c:v>
                </c:pt>
                <c:pt idx="2">
                  <c:v>Birou Control</c:v>
                </c:pt>
              </c:strCache>
            </c:strRef>
          </c:cat>
          <c:val>
            <c:numRef>
              <c:f>Sheet1!$B$2:$B$4</c:f>
              <c:numCache>
                <c:formatCode>General</c:formatCode>
                <c:ptCount val="3"/>
                <c:pt idx="0">
                  <c:v>2377</c:v>
                </c:pt>
                <c:pt idx="1">
                  <c:v>1988</c:v>
                </c:pt>
                <c:pt idx="2">
                  <c:v>311</c:v>
                </c:pt>
              </c:numCache>
            </c:numRef>
          </c:val>
        </c:ser>
      </c:pie3DChart>
    </c:plotArea>
    <c:legend>
      <c:legendPos val="r"/>
      <c:layout/>
    </c:legend>
    <c:plotVisOnly val="1"/>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a:pPr>
            <a:r>
              <a:rPr lang="en-US"/>
              <a:t>Contraventii total – evolutie 2013 - 2016</a:t>
            </a:r>
          </a:p>
        </c:rich>
      </c:tx>
      <c:layout/>
    </c:title>
    <c:view3D>
      <c:rAngAx val="1"/>
    </c:view3D>
    <c:plotArea>
      <c:layout>
        <c:manualLayout>
          <c:layoutTarget val="inner"/>
          <c:xMode val="edge"/>
          <c:yMode val="edge"/>
          <c:x val="0.10388476925821186"/>
          <c:y val="0.1602810840505402"/>
          <c:w val="0.88640649287771056"/>
          <c:h val="0.64717695171824452"/>
        </c:manualLayout>
      </c:layout>
      <c:bar3DChart>
        <c:barDir val="col"/>
        <c:grouping val="clustered"/>
        <c:ser>
          <c:idx val="0"/>
          <c:order val="0"/>
          <c:tx>
            <c:strRef>
              <c:f>Sheet1!$B$1</c:f>
              <c:strCache>
                <c:ptCount val="1"/>
                <c:pt idx="0">
                  <c:v>Infractiuni</c:v>
                </c:pt>
              </c:strCache>
            </c:strRef>
          </c:tx>
          <c:dLbls>
            <c:dLbl>
              <c:idx val="0"/>
              <c:layout>
                <c:manualLayout>
                  <c:x val="1.0894655213552885E-2"/>
                  <c:y val="-3.6231884057971085E-2"/>
                </c:manualLayout>
              </c:layout>
              <c:showVal val="1"/>
            </c:dLbl>
            <c:dLbl>
              <c:idx val="1"/>
              <c:layout>
                <c:manualLayout>
                  <c:x val="4.5454545454545504E-3"/>
                  <c:y val="-2.1739130434782612E-2"/>
                </c:manualLayout>
              </c:layout>
              <c:showVal val="1"/>
            </c:dLbl>
            <c:dLbl>
              <c:idx val="2"/>
              <c:layout>
                <c:manualLayout>
                  <c:x val="9.0909090909091165E-3"/>
                  <c:y val="-3.2608695652174016E-2"/>
                </c:manualLayout>
              </c:layout>
              <c:showVal val="1"/>
            </c:dLbl>
            <c:dLbl>
              <c:idx val="3"/>
              <c:layout>
                <c:manualLayout>
                  <c:x val="3.1024815079933269E-3"/>
                  <c:y val="-4.3478546159990868E-2"/>
                </c:manualLayout>
              </c:layout>
              <c:showVal val="1"/>
            </c:dLbl>
            <c:showVal val="1"/>
          </c:dLbls>
          <c:cat>
            <c:numRef>
              <c:f>Sheet1!$A$2:$A$5</c:f>
              <c:numCache>
                <c:formatCode>General</c:formatCode>
                <c:ptCount val="4"/>
                <c:pt idx="0">
                  <c:v>2013</c:v>
                </c:pt>
                <c:pt idx="1">
                  <c:v>2014</c:v>
                </c:pt>
                <c:pt idx="2">
                  <c:v>2015</c:v>
                </c:pt>
                <c:pt idx="3">
                  <c:v>2016</c:v>
                </c:pt>
              </c:numCache>
            </c:numRef>
          </c:cat>
          <c:val>
            <c:numRef>
              <c:f>Sheet1!$B$2:$B$5</c:f>
              <c:numCache>
                <c:formatCode>General</c:formatCode>
                <c:ptCount val="4"/>
                <c:pt idx="0">
                  <c:v>1221</c:v>
                </c:pt>
                <c:pt idx="1">
                  <c:v>3182</c:v>
                </c:pt>
                <c:pt idx="2">
                  <c:v>4515</c:v>
                </c:pt>
                <c:pt idx="3">
                  <c:v>4676</c:v>
                </c:pt>
              </c:numCache>
            </c:numRef>
          </c:val>
        </c:ser>
        <c:shape val="cylinder"/>
        <c:axId val="88918272"/>
        <c:axId val="88920064"/>
        <c:axId val="0"/>
      </c:bar3DChart>
      <c:catAx>
        <c:axId val="88918272"/>
        <c:scaling>
          <c:orientation val="minMax"/>
        </c:scaling>
        <c:axPos val="b"/>
        <c:numFmt formatCode="General" sourceLinked="1"/>
        <c:tickLblPos val="nextTo"/>
        <c:crossAx val="88920064"/>
        <c:crosses val="autoZero"/>
        <c:auto val="1"/>
        <c:lblAlgn val="ctr"/>
        <c:lblOffset val="100"/>
      </c:catAx>
      <c:valAx>
        <c:axId val="88920064"/>
        <c:scaling>
          <c:orientation val="minMax"/>
        </c:scaling>
        <c:axPos val="l"/>
        <c:majorGridlines/>
        <c:numFmt formatCode="General" sourceLinked="1"/>
        <c:tickLblPos val="nextTo"/>
        <c:crossAx val="88918272"/>
        <c:crosses val="autoZero"/>
        <c:crossBetween val="between"/>
      </c:valAx>
    </c:plotArea>
    <c:plotVisOnly val="1"/>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7"/>
  <c:chart>
    <c:title>
      <c:tx>
        <c:rich>
          <a:bodyPr/>
          <a:lstStyle/>
          <a:p>
            <a:pPr>
              <a:defRPr/>
            </a:pPr>
            <a:r>
              <a:rPr lang="en-US"/>
              <a:t>Infractiuni total  2015 - 2016</a:t>
            </a:r>
          </a:p>
        </c:rich>
      </c:tx>
      <c:layout>
        <c:manualLayout>
          <c:xMode val="edge"/>
          <c:yMode val="edge"/>
          <c:x val="0.18050505050505081"/>
          <c:y val="0"/>
        </c:manualLayout>
      </c:layout>
    </c:title>
    <c:view3D>
      <c:rAngAx val="1"/>
    </c:view3D>
    <c:plotArea>
      <c:layout>
        <c:manualLayout>
          <c:layoutTarget val="inner"/>
          <c:xMode val="edge"/>
          <c:yMode val="edge"/>
          <c:x val="0.10388476925821191"/>
          <c:y val="0.1602810840505402"/>
          <c:w val="0.88640649287771056"/>
          <c:h val="0.64717695171824452"/>
        </c:manualLayout>
      </c:layout>
      <c:bar3DChart>
        <c:barDir val="col"/>
        <c:grouping val="clustered"/>
        <c:ser>
          <c:idx val="0"/>
          <c:order val="0"/>
          <c:tx>
            <c:strRef>
              <c:f>Sheet1!$B$1</c:f>
              <c:strCache>
                <c:ptCount val="1"/>
                <c:pt idx="0">
                  <c:v>Column1</c:v>
                </c:pt>
              </c:strCache>
            </c:strRef>
          </c:tx>
          <c:dLbls>
            <c:dLbl>
              <c:idx val="0"/>
              <c:layout>
                <c:manualLayout>
                  <c:x val="1.089465521355289E-2"/>
                  <c:y val="-3.6231884057971092E-2"/>
                </c:manualLayout>
              </c:layout>
              <c:showVal val="1"/>
            </c:dLbl>
            <c:dLbl>
              <c:idx val="1"/>
              <c:layout>
                <c:manualLayout>
                  <c:x val="4.5454545454545504E-3"/>
                  <c:y val="-2.1739130434782612E-2"/>
                </c:manualLayout>
              </c:layout>
              <c:showVal val="1"/>
            </c:dLbl>
            <c:dLbl>
              <c:idx val="2"/>
              <c:layout>
                <c:manualLayout>
                  <c:x val="9.0909090909091217E-3"/>
                  <c:y val="-3.2608695652174037E-2"/>
                </c:manualLayout>
              </c:layout>
              <c:showVal val="1"/>
            </c:dLbl>
            <c:dLbl>
              <c:idx val="3"/>
              <c:layout>
                <c:manualLayout>
                  <c:x val="3.1024815079933286E-3"/>
                  <c:y val="-4.3478546159990868E-2"/>
                </c:manualLayout>
              </c:layout>
              <c:showVal val="1"/>
            </c:dLbl>
            <c:showVal val="1"/>
          </c:dLbls>
          <c:cat>
            <c:numRef>
              <c:f>Sheet1!$A$2:$A$3</c:f>
              <c:numCache>
                <c:formatCode>General</c:formatCode>
                <c:ptCount val="2"/>
                <c:pt idx="0">
                  <c:v>2015</c:v>
                </c:pt>
                <c:pt idx="1">
                  <c:v>2016</c:v>
                </c:pt>
              </c:numCache>
            </c:numRef>
          </c:cat>
          <c:val>
            <c:numRef>
              <c:f>Sheet1!$B$2:$B$3</c:f>
              <c:numCache>
                <c:formatCode>General</c:formatCode>
                <c:ptCount val="2"/>
                <c:pt idx="0">
                  <c:v>17</c:v>
                </c:pt>
                <c:pt idx="1">
                  <c:v>35</c:v>
                </c:pt>
              </c:numCache>
            </c:numRef>
          </c:val>
        </c:ser>
        <c:shape val="cylinder"/>
        <c:axId val="89816448"/>
        <c:axId val="89818240"/>
        <c:axId val="0"/>
      </c:bar3DChart>
      <c:catAx>
        <c:axId val="89816448"/>
        <c:scaling>
          <c:orientation val="minMax"/>
        </c:scaling>
        <c:axPos val="b"/>
        <c:numFmt formatCode="General" sourceLinked="1"/>
        <c:tickLblPos val="nextTo"/>
        <c:crossAx val="89818240"/>
        <c:crosses val="autoZero"/>
        <c:auto val="1"/>
        <c:lblAlgn val="ctr"/>
        <c:lblOffset val="100"/>
      </c:catAx>
      <c:valAx>
        <c:axId val="89818240"/>
        <c:scaling>
          <c:orientation val="minMax"/>
        </c:scaling>
        <c:axPos val="l"/>
        <c:majorGridlines/>
        <c:numFmt formatCode="General" sourceLinked="1"/>
        <c:tickLblPos val="nextTo"/>
        <c:crossAx val="89816448"/>
        <c:crosses val="autoZero"/>
        <c:crossBetween val="between"/>
      </c:valAx>
    </c:plotArea>
    <c:plotVisOnly val="1"/>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a:pPr>
            <a:r>
              <a:rPr lang="en-US" dirty="0" err="1"/>
              <a:t>Contraventii</a:t>
            </a:r>
            <a:r>
              <a:rPr lang="en-US" dirty="0"/>
              <a:t> </a:t>
            </a:r>
            <a:r>
              <a:rPr lang="en-US" dirty="0" smtClean="0"/>
              <a:t>total 2015- </a:t>
            </a:r>
            <a:r>
              <a:rPr lang="en-US" dirty="0"/>
              <a:t>2016</a:t>
            </a:r>
          </a:p>
        </c:rich>
      </c:tx>
      <c:layout>
        <c:manualLayout>
          <c:xMode val="edge"/>
          <c:yMode val="edge"/>
          <c:x val="0.1054897085232767"/>
          <c:y val="2.2727272727272815E-2"/>
        </c:manualLayout>
      </c:layout>
    </c:title>
    <c:view3D>
      <c:rAngAx val="1"/>
    </c:view3D>
    <c:plotArea>
      <c:layout>
        <c:manualLayout>
          <c:layoutTarget val="inner"/>
          <c:xMode val="edge"/>
          <c:yMode val="edge"/>
          <c:x val="0.15914190161713698"/>
          <c:y val="0.15649308041040405"/>
          <c:w val="0.88640649287771056"/>
          <c:h val="0.64717695171824452"/>
        </c:manualLayout>
      </c:layout>
      <c:bar3DChart>
        <c:barDir val="col"/>
        <c:grouping val="clustered"/>
        <c:ser>
          <c:idx val="0"/>
          <c:order val="0"/>
          <c:tx>
            <c:strRef>
              <c:f>Sheet1!$B$1</c:f>
              <c:strCache>
                <c:ptCount val="1"/>
                <c:pt idx="0">
                  <c:v>Column1</c:v>
                </c:pt>
              </c:strCache>
            </c:strRef>
          </c:tx>
          <c:dLbls>
            <c:dLbl>
              <c:idx val="0"/>
              <c:layout>
                <c:manualLayout>
                  <c:x val="1.089465521355289E-2"/>
                  <c:y val="-3.6231884057971092E-2"/>
                </c:manualLayout>
              </c:layout>
              <c:showVal val="1"/>
            </c:dLbl>
            <c:dLbl>
              <c:idx val="1"/>
              <c:layout>
                <c:manualLayout>
                  <c:x val="4.5454545454545504E-3"/>
                  <c:y val="-2.1739130434782612E-2"/>
                </c:manualLayout>
              </c:layout>
              <c:showVal val="1"/>
            </c:dLbl>
            <c:dLbl>
              <c:idx val="2"/>
              <c:layout>
                <c:manualLayout>
                  <c:x val="9.0909090909091217E-3"/>
                  <c:y val="-3.2608695652174037E-2"/>
                </c:manualLayout>
              </c:layout>
              <c:showVal val="1"/>
            </c:dLbl>
            <c:dLbl>
              <c:idx val="3"/>
              <c:layout>
                <c:manualLayout>
                  <c:x val="3.1024815079933286E-3"/>
                  <c:y val="-4.3478546159990868E-2"/>
                </c:manualLayout>
              </c:layout>
              <c:showVal val="1"/>
            </c:dLbl>
            <c:showVal val="1"/>
          </c:dLbls>
          <c:cat>
            <c:numRef>
              <c:f>Sheet1!$A$2:$A$3</c:f>
              <c:numCache>
                <c:formatCode>General</c:formatCode>
                <c:ptCount val="2"/>
                <c:pt idx="0">
                  <c:v>2015</c:v>
                </c:pt>
                <c:pt idx="1">
                  <c:v>2016</c:v>
                </c:pt>
              </c:numCache>
            </c:numRef>
          </c:cat>
          <c:val>
            <c:numRef>
              <c:f>Sheet1!$B$2:$B$3</c:f>
              <c:numCache>
                <c:formatCode>General</c:formatCode>
                <c:ptCount val="2"/>
                <c:pt idx="0">
                  <c:v>1139</c:v>
                </c:pt>
                <c:pt idx="1">
                  <c:v>2377</c:v>
                </c:pt>
              </c:numCache>
            </c:numRef>
          </c:val>
        </c:ser>
        <c:shape val="cylinder"/>
        <c:axId val="95961088"/>
        <c:axId val="95962624"/>
        <c:axId val="0"/>
      </c:bar3DChart>
      <c:catAx>
        <c:axId val="95961088"/>
        <c:scaling>
          <c:orientation val="minMax"/>
        </c:scaling>
        <c:axPos val="b"/>
        <c:numFmt formatCode="General" sourceLinked="1"/>
        <c:tickLblPos val="nextTo"/>
        <c:crossAx val="95962624"/>
        <c:crosses val="autoZero"/>
        <c:auto val="1"/>
        <c:lblAlgn val="ctr"/>
        <c:lblOffset val="100"/>
      </c:catAx>
      <c:valAx>
        <c:axId val="95962624"/>
        <c:scaling>
          <c:orientation val="minMax"/>
        </c:scaling>
        <c:axPos val="l"/>
        <c:majorGridlines/>
        <c:numFmt formatCode="General" sourceLinked="1"/>
        <c:tickLblPos val="nextTo"/>
        <c:crossAx val="95961088"/>
        <c:crosses val="autoZero"/>
        <c:crossBetween val="between"/>
      </c:valAx>
    </c:plotArea>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FFEDC82C-30B8-4DE4-A2C1-A64535360D6A}" type="datetimeFigureOut">
              <a:rPr lang="en-US" smtClean="0"/>
              <a:pPr/>
              <a:t>1/10/2017</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D73703CC-A9B2-4982-9833-F12981298C5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3703CC-A9B2-4982-9833-F12981298C56}"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4C2D02-FA39-4F57-A930-2351D89432F5}" type="datetimeFigureOut">
              <a:rPr lang="en-US" smtClean="0"/>
              <a:pPr/>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AA36E-3431-475A-AE38-82FB144184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4C2D02-FA39-4F57-A930-2351D89432F5}" type="datetimeFigureOut">
              <a:rPr lang="en-US" smtClean="0"/>
              <a:pPr/>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AA36E-3431-475A-AE38-82FB144184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4C2D02-FA39-4F57-A930-2351D89432F5}" type="datetimeFigureOut">
              <a:rPr lang="en-US" smtClean="0"/>
              <a:pPr/>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AA36E-3431-475A-AE38-82FB144184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4C2D02-FA39-4F57-A930-2351D89432F5}" type="datetimeFigureOut">
              <a:rPr lang="en-US" smtClean="0"/>
              <a:pPr/>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AA36E-3431-475A-AE38-82FB1441847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4C2D02-FA39-4F57-A930-2351D89432F5}" type="datetimeFigureOut">
              <a:rPr lang="en-US" smtClean="0"/>
              <a:pPr/>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AA36E-3431-475A-AE38-82FB1441847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4C2D02-FA39-4F57-A930-2351D89432F5}" type="datetimeFigureOut">
              <a:rPr lang="en-US" smtClean="0"/>
              <a:pPr/>
              <a:t>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9AA36E-3431-475A-AE38-82FB1441847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4C2D02-FA39-4F57-A930-2351D89432F5}" type="datetimeFigureOut">
              <a:rPr lang="en-US" smtClean="0"/>
              <a:pPr/>
              <a:t>1/10/2017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9AA36E-3431-475A-AE38-82FB1441847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4C2D02-FA39-4F57-A930-2351D89432F5}" type="datetimeFigureOut">
              <a:rPr lang="en-US" smtClean="0"/>
              <a:pPr/>
              <a:t>1/10/2017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9AA36E-3431-475A-AE38-82FB1441847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4C2D02-FA39-4F57-A930-2351D89432F5}" type="datetimeFigureOut">
              <a:rPr lang="en-US" smtClean="0"/>
              <a:pPr/>
              <a:t>1/10/2017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9AA36E-3431-475A-AE38-82FB144184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4C2D02-FA39-4F57-A930-2351D89432F5}" type="datetimeFigureOut">
              <a:rPr lang="en-US" smtClean="0"/>
              <a:pPr/>
              <a:t>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9AA36E-3431-475A-AE38-82FB1441847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4C2D02-FA39-4F57-A930-2351D89432F5}" type="datetimeFigureOut">
              <a:rPr lang="en-US" smtClean="0"/>
              <a:pPr/>
              <a:t>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9AA36E-3431-475A-AE38-82FB1441847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chemeClr val="accent5">
                <a:lumMod val="20000"/>
                <a:lumOff val="80000"/>
              </a:schemeClr>
            </a:gs>
            <a:gs pos="70000">
              <a:srgbClr val="C4D6EB"/>
            </a:gs>
            <a:gs pos="100000">
              <a:srgbClr val="FFEBFA"/>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4C2D02-FA39-4F57-A930-2351D89432F5}" type="datetimeFigureOut">
              <a:rPr lang="en-US" smtClean="0"/>
              <a:pPr/>
              <a:t>1/10/2017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9AA36E-3431-475A-AE38-82FB144184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t-IT" dirty="0"/>
              <a:t> </a:t>
            </a:r>
            <a:r>
              <a:rPr lang="en-US" dirty="0"/>
              <a:t/>
            </a:r>
            <a:br>
              <a:rPr lang="en-US" dirty="0"/>
            </a:br>
            <a:r>
              <a:rPr lang="it-IT" dirty="0"/>
              <a:t>  </a:t>
            </a:r>
            <a:r>
              <a:rPr lang="en-US" dirty="0"/>
              <a:t/>
            </a:r>
            <a:br>
              <a:rPr lang="en-US" dirty="0"/>
            </a:br>
            <a:r>
              <a:rPr lang="it-IT" dirty="0"/>
              <a:t> </a:t>
            </a:r>
            <a:r>
              <a:rPr lang="en-US" dirty="0"/>
              <a:t/>
            </a:r>
            <a:br>
              <a:rPr lang="en-US" dirty="0"/>
            </a:br>
            <a:r>
              <a:rPr lang="it-IT" dirty="0"/>
              <a:t> </a:t>
            </a:r>
            <a:r>
              <a:rPr lang="en-US" dirty="0"/>
              <a:t/>
            </a:r>
            <a:br>
              <a:rPr lang="en-US" dirty="0"/>
            </a:br>
            <a:r>
              <a:rPr lang="en-US" dirty="0"/>
              <a:t/>
            </a:r>
            <a:br>
              <a:rPr lang="en-US" dirty="0"/>
            </a:br>
            <a:r>
              <a:rPr lang="it-IT" dirty="0"/>
              <a:t> </a:t>
            </a:r>
            <a:r>
              <a:rPr lang="en-US" dirty="0"/>
              <a:t/>
            </a:r>
            <a:br>
              <a:rPr lang="en-US" dirty="0"/>
            </a:br>
            <a:endParaRPr lang="en-US" dirty="0"/>
          </a:p>
        </p:txBody>
      </p:sp>
      <p:sp>
        <p:nvSpPr>
          <p:cNvPr id="3" name="Subtitle 2"/>
          <p:cNvSpPr>
            <a:spLocks noGrp="1"/>
          </p:cNvSpPr>
          <p:nvPr>
            <p:ph type="subTitle" idx="1"/>
          </p:nvPr>
        </p:nvSpPr>
        <p:spPr>
          <a:xfrm>
            <a:off x="1447800" y="1752600"/>
            <a:ext cx="6400800" cy="3581400"/>
          </a:xfrm>
        </p:spPr>
        <p:txBody>
          <a:bodyPr>
            <a:normAutofit fontScale="92500" lnSpcReduction="10000"/>
          </a:bodyPr>
          <a:lstStyle/>
          <a:p>
            <a:r>
              <a:rPr lang="it-IT" sz="5200" b="1" dirty="0">
                <a:solidFill>
                  <a:schemeClr val="accent2">
                    <a:lumMod val="75000"/>
                  </a:schemeClr>
                </a:solidFill>
              </a:rPr>
              <a:t>BILANTUL</a:t>
            </a:r>
            <a:endParaRPr lang="en-US" sz="5200" dirty="0">
              <a:solidFill>
                <a:schemeClr val="accent2">
                  <a:lumMod val="75000"/>
                </a:schemeClr>
              </a:solidFill>
            </a:endParaRPr>
          </a:p>
          <a:p>
            <a:r>
              <a:rPr lang="it-IT" sz="5200" b="1" dirty="0">
                <a:solidFill>
                  <a:schemeClr val="accent2">
                    <a:lumMod val="75000"/>
                  </a:schemeClr>
                </a:solidFill>
              </a:rPr>
              <a:t>activitatilor desfasurate</a:t>
            </a:r>
            <a:endParaRPr lang="en-US" sz="5200" dirty="0">
              <a:solidFill>
                <a:schemeClr val="accent2">
                  <a:lumMod val="75000"/>
                </a:schemeClr>
              </a:solidFill>
            </a:endParaRPr>
          </a:p>
          <a:p>
            <a:r>
              <a:rPr lang="it-IT" sz="5200" b="1" dirty="0">
                <a:solidFill>
                  <a:schemeClr val="accent2">
                    <a:lumMod val="75000"/>
                  </a:schemeClr>
                </a:solidFill>
              </a:rPr>
              <a:t>in anul </a:t>
            </a:r>
            <a:r>
              <a:rPr lang="it-IT" sz="5200" b="1" dirty="0" smtClean="0">
                <a:solidFill>
                  <a:schemeClr val="accent2">
                    <a:lumMod val="75000"/>
                  </a:schemeClr>
                </a:solidFill>
              </a:rPr>
              <a:t>2016</a:t>
            </a:r>
          </a:p>
          <a:p>
            <a:endParaRPr lang="en-US" sz="3900" dirty="0" smtClean="0">
              <a:solidFill>
                <a:schemeClr val="accent2">
                  <a:lumMod val="75000"/>
                </a:schemeClr>
              </a:solidFill>
            </a:endParaRPr>
          </a:p>
          <a:p>
            <a:r>
              <a:rPr lang="en-US" sz="3000" dirty="0" smtClean="0">
                <a:solidFill>
                  <a:schemeClr val="accent2">
                    <a:lumMod val="75000"/>
                  </a:schemeClr>
                </a:solidFill>
              </a:rPr>
              <a:t>Nr. 89/10.01.2017</a:t>
            </a:r>
            <a:endParaRPr lang="en-US" sz="3000" dirty="0">
              <a:solidFill>
                <a:schemeClr val="accent2">
                  <a:lumMod val="75000"/>
                </a:schemeClr>
              </a:solidFill>
            </a:endParaRPr>
          </a:p>
          <a:p>
            <a:endParaRPr lang="en-US" dirty="0"/>
          </a:p>
        </p:txBody>
      </p:sp>
      <p:graphicFrame>
        <p:nvGraphicFramePr>
          <p:cNvPr id="4" name="Table 3"/>
          <p:cNvGraphicFramePr>
            <a:graphicFrameLocks noGrp="1"/>
          </p:cNvGraphicFramePr>
          <p:nvPr/>
        </p:nvGraphicFramePr>
        <p:xfrm>
          <a:off x="762000" y="381000"/>
          <a:ext cx="7696201" cy="268569"/>
        </p:xfrm>
        <a:graphic>
          <a:graphicData uri="http://schemas.openxmlformats.org/drawingml/2006/table">
            <a:tbl>
              <a:tblPr/>
              <a:tblGrid>
                <a:gridCol w="2514600"/>
                <a:gridCol w="2667000"/>
                <a:gridCol w="2514601"/>
              </a:tblGrid>
              <a:tr h="268569">
                <a:tc>
                  <a:txBody>
                    <a:bodyPr/>
                    <a:lstStyle/>
                    <a:p>
                      <a:pPr marL="57150" marR="12700" algn="l">
                        <a:spcAft>
                          <a:spcPts val="0"/>
                        </a:spcAft>
                      </a:pPr>
                      <a:endParaRPr lang="it-IT" sz="800">
                        <a:latin typeface="Arial"/>
                        <a:ea typeface="Calibri"/>
                        <a:cs typeface="Times New Roman"/>
                      </a:endParaRPr>
                    </a:p>
                  </a:txBody>
                  <a:tcPr marL="54727" marR="54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57150" marR="12700" algn="l">
                        <a:spcAft>
                          <a:spcPts val="0"/>
                        </a:spcAft>
                      </a:pPr>
                      <a:endParaRPr lang="it-IT" sz="800">
                        <a:latin typeface="Arial"/>
                        <a:ea typeface="Calibri"/>
                        <a:cs typeface="Times New Roman"/>
                      </a:endParaRPr>
                    </a:p>
                  </a:txBody>
                  <a:tcPr marL="54727" marR="54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57150" marR="12700" indent="457200" algn="l">
                        <a:spcAft>
                          <a:spcPts val="0"/>
                        </a:spcAft>
                      </a:pPr>
                      <a:endParaRPr lang="it-IT" sz="800" dirty="0">
                        <a:latin typeface="Arial"/>
                        <a:ea typeface="Calibri"/>
                        <a:cs typeface="Times New Roman"/>
                      </a:endParaRPr>
                    </a:p>
                  </a:txBody>
                  <a:tcPr marL="54727" marR="54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r>
            </a:tbl>
          </a:graphicData>
        </a:graphic>
      </p:graphicFrame>
      <p:pic>
        <p:nvPicPr>
          <p:cNvPr id="1025" name="Imagine 3" descr="183px-Coat_of_arms_of_Romania_svg"/>
          <p:cNvPicPr>
            <a:picLocks noChangeAspect="1" noChangeArrowheads="1"/>
          </p:cNvPicPr>
          <p:nvPr/>
        </p:nvPicPr>
        <p:blipFill>
          <a:blip r:embed="rId2"/>
          <a:srcRect/>
          <a:stretch>
            <a:fillRect/>
          </a:stretch>
        </p:blipFill>
        <p:spPr bwMode="auto">
          <a:xfrm>
            <a:off x="1449388" y="4360863"/>
            <a:ext cx="1198562" cy="1647825"/>
          </a:xfrm>
          <a:prstGeom prst="rect">
            <a:avLst/>
          </a:prstGeom>
          <a:noFill/>
          <a:ln w="9525">
            <a:noFill/>
            <a:miter lim="800000"/>
            <a:headEnd/>
            <a:tailEnd/>
          </a:ln>
        </p:spPr>
      </p:pic>
      <p:pic>
        <p:nvPicPr>
          <p:cNvPr id="1026" name="Imagine 2" descr="stemaNTmica"/>
          <p:cNvPicPr>
            <a:picLocks noChangeAspect="1" noChangeArrowheads="1"/>
          </p:cNvPicPr>
          <p:nvPr/>
        </p:nvPicPr>
        <p:blipFill>
          <a:blip r:embed="rId3"/>
          <a:srcRect/>
          <a:stretch>
            <a:fillRect/>
          </a:stretch>
        </p:blipFill>
        <p:spPr bwMode="auto">
          <a:xfrm>
            <a:off x="6705600" y="4114800"/>
            <a:ext cx="1606550" cy="2136775"/>
          </a:xfrm>
          <a:prstGeom prst="rect">
            <a:avLst/>
          </a:prstGeom>
          <a:noFill/>
          <a:ln w="9525">
            <a:noFill/>
            <a:miter lim="800000"/>
            <a:headEnd/>
            <a:tailEnd/>
          </a:ln>
        </p:spPr>
      </p:pic>
      <p:sp>
        <p:nvSpPr>
          <p:cNvPr id="1027" name="Rectangle 3"/>
          <p:cNvSpPr>
            <a:spLocks noChangeArrowheads="1"/>
          </p:cNvSpPr>
          <p:nvPr/>
        </p:nvSpPr>
        <p:spPr bwMode="auto">
          <a:xfrm>
            <a:off x="152400" y="838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POLITIA LOCALA PIATRA NEAMT</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AutoShape 3"/>
          <p:cNvSpPr>
            <a:spLocks noChangeArrowheads="1"/>
          </p:cNvSpPr>
          <p:nvPr/>
        </p:nvSpPr>
        <p:spPr bwMode="auto">
          <a:xfrm>
            <a:off x="457199" y="396875"/>
            <a:ext cx="8458201" cy="6003925"/>
          </a:xfrm>
          <a:prstGeom prst="flowChartAlternateProcess">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457200" marR="0" lvl="1" indent="0" algn="ctr" defTabSz="914400" rtl="0" eaLnBrk="1" fontAlgn="base" latinLnBrk="0" hangingPunct="1">
              <a:lnSpc>
                <a:spcPct val="100000"/>
              </a:lnSpc>
              <a:spcBef>
                <a:spcPct val="0"/>
              </a:spcBef>
              <a:spcAft>
                <a:spcPts val="1000"/>
              </a:spcAft>
              <a:buClrTx/>
              <a:buSzTx/>
              <a:buFontTx/>
              <a:buNone/>
              <a:tabLst/>
            </a:pPr>
            <a:r>
              <a:rPr kumimoji="0" lang="it-IT" sz="1600" b="1" i="0" u="none" strike="noStrike" cap="none" normalizeH="0" baseline="0" dirty="0" smtClean="0">
                <a:ln>
                  <a:noFill/>
                </a:ln>
                <a:solidFill>
                  <a:schemeClr val="tx1"/>
                </a:solidFill>
                <a:effectLst/>
                <a:latin typeface="Arial" pitchFamily="34" charset="0"/>
                <a:cs typeface="Arial" pitchFamily="34" charset="0"/>
              </a:rPr>
              <a:t>CONCLUZII</a:t>
            </a:r>
          </a:p>
          <a:p>
            <a:pPr marL="914400" marR="0" lvl="2" indent="0" algn="just" defTabSz="914400" rtl="0" eaLnBrk="1" fontAlgn="base" latinLnBrk="0" hangingPunct="1">
              <a:lnSpc>
                <a:spcPct val="100000"/>
              </a:lnSpc>
              <a:spcBef>
                <a:spcPct val="0"/>
              </a:spcBef>
              <a:spcAft>
                <a:spcPct val="0"/>
              </a:spcAft>
              <a:buClrTx/>
              <a:buSzTx/>
              <a:tabLst/>
            </a:pPr>
            <a:endParaRPr lang="it-IT" sz="1100" b="1" dirty="0">
              <a:latin typeface="Arial" pitchFamily="34" charset="0"/>
              <a:cs typeface="Arial" pitchFamily="34" charset="0"/>
            </a:endParaRPr>
          </a:p>
          <a:p>
            <a:pPr marL="914400" marR="0" lvl="2" indent="0" algn="just" defTabSz="914400" rtl="0" eaLnBrk="1" fontAlgn="base" latinLnBrk="0" hangingPunct="1">
              <a:lnSpc>
                <a:spcPct val="100000"/>
              </a:lnSpc>
              <a:spcBef>
                <a:spcPct val="0"/>
              </a:spcBef>
              <a:spcAft>
                <a:spcPct val="0"/>
              </a:spcAft>
              <a:buClrTx/>
              <a:buSzTx/>
              <a:buFont typeface="Wingdings" pitchFamily="2" charset="2"/>
              <a:buChar char="v"/>
              <a:tabLst/>
            </a:pPr>
            <a:endParaRPr kumimoji="0" lang="it-IT" sz="1100" b="1" i="0" u="none" strike="noStrike" cap="none" normalizeH="0" baseline="0" dirty="0" smtClean="0">
              <a:ln>
                <a:noFill/>
              </a:ln>
              <a:solidFill>
                <a:schemeClr val="tx1"/>
              </a:solidFill>
              <a:effectLst/>
              <a:latin typeface="Arial" pitchFamily="34" charset="0"/>
              <a:cs typeface="Arial" pitchFamily="34" charset="0"/>
            </a:endParaRPr>
          </a:p>
          <a:p>
            <a:pPr lvl="1" algn="just" fontAlgn="base">
              <a:spcBef>
                <a:spcPct val="0"/>
              </a:spcBef>
              <a:spcAft>
                <a:spcPct val="0"/>
              </a:spcAft>
              <a:buFont typeface="Wingdings" pitchFamily="2" charset="2"/>
              <a:buChar char="v"/>
            </a:pPr>
            <a:r>
              <a:rPr kumimoji="0" lang="it-IT" sz="1200" b="1" i="0" u="none" strike="noStrike" cap="none" normalizeH="0" baseline="0" dirty="0" smtClean="0">
                <a:ln>
                  <a:noFill/>
                </a:ln>
                <a:solidFill>
                  <a:schemeClr val="tx1"/>
                </a:solidFill>
                <a:effectLst/>
                <a:latin typeface="Arial" pitchFamily="34" charset="0"/>
                <a:cs typeface="Arial" pitchFamily="34" charset="0"/>
              </a:rPr>
              <a:t>Comparativ cu anul 2015, cand au fost constatate un  numar de 17 infractiuni in flagrant, </a:t>
            </a:r>
            <a:r>
              <a:rPr kumimoji="0" lang="it-IT" sz="1200" b="1" i="0" u="sng" strike="noStrike" cap="none" normalizeH="0" baseline="0" dirty="0" smtClean="0">
                <a:ln>
                  <a:noFill/>
                </a:ln>
                <a:solidFill>
                  <a:schemeClr val="tx1"/>
                </a:solidFill>
                <a:effectLst/>
                <a:latin typeface="Arial" pitchFamily="34" charset="0"/>
                <a:cs typeface="Arial" pitchFamily="34" charset="0"/>
              </a:rPr>
              <a:t>cresterea</a:t>
            </a:r>
            <a:r>
              <a:rPr lang="it-IT" sz="1200" b="1" dirty="0" smtClean="0">
                <a:latin typeface="Arial" pitchFamily="34" charset="0"/>
                <a:cs typeface="Arial" pitchFamily="34" charset="0"/>
              </a:rPr>
              <a:t> </a:t>
            </a:r>
            <a:r>
              <a:rPr kumimoji="0" lang="it-IT" sz="1200" b="1" i="0" u="none" strike="noStrike" cap="none" normalizeH="0" baseline="0" dirty="0" smtClean="0">
                <a:ln>
                  <a:noFill/>
                </a:ln>
                <a:solidFill>
                  <a:schemeClr val="tx1"/>
                </a:solidFill>
                <a:effectLst/>
                <a:latin typeface="Arial" pitchFamily="34" charset="0"/>
                <a:cs typeface="Arial" pitchFamily="34" charset="0"/>
              </a:rPr>
              <a:t>este de </a:t>
            </a:r>
            <a:r>
              <a:rPr kumimoji="0" lang="it-IT" sz="1200" b="1" i="0" u="sng" strike="noStrike" cap="none" normalizeH="0" baseline="0" dirty="0" smtClean="0">
                <a:ln>
                  <a:noFill/>
                </a:ln>
                <a:solidFill>
                  <a:schemeClr val="tx1"/>
                </a:solidFill>
                <a:effectLst/>
                <a:latin typeface="Arial" pitchFamily="34" charset="0"/>
                <a:cs typeface="Arial" pitchFamily="34" charset="0"/>
              </a:rPr>
              <a:t>105,88 %,</a:t>
            </a:r>
            <a:r>
              <a:rPr kumimoji="0" lang="it-IT" sz="1200" b="1" i="0" u="none" strike="noStrike" cap="none" normalizeH="0" baseline="0" dirty="0" smtClean="0">
                <a:ln>
                  <a:noFill/>
                </a:ln>
                <a:solidFill>
                  <a:schemeClr val="tx1"/>
                </a:solidFill>
                <a:effectLst/>
                <a:latin typeface="Arial" pitchFamily="34" charset="0"/>
                <a:cs typeface="Arial" pitchFamily="34" charset="0"/>
              </a:rPr>
              <a:t>  realizandu- se o medie de </a:t>
            </a:r>
            <a:r>
              <a:rPr kumimoji="0" lang="it-IT" sz="1200" b="1" i="0" u="sng" strike="noStrike" cap="none" normalizeH="0" baseline="0" dirty="0" smtClean="0">
                <a:ln>
                  <a:noFill/>
                </a:ln>
                <a:solidFill>
                  <a:schemeClr val="tx1"/>
                </a:solidFill>
                <a:effectLst/>
                <a:latin typeface="Arial" pitchFamily="34" charset="0"/>
                <a:cs typeface="Arial" pitchFamily="34" charset="0"/>
              </a:rPr>
              <a:t> 0,85 infractiuni</a:t>
            </a:r>
            <a:r>
              <a:rPr kumimoji="0" lang="it-IT" sz="1200" b="1" i="0" u="none" strike="noStrike" cap="none" normalizeH="0" baseline="0" dirty="0" smtClean="0">
                <a:ln>
                  <a:noFill/>
                </a:ln>
                <a:solidFill>
                  <a:schemeClr val="tx1"/>
                </a:solidFill>
                <a:effectLst/>
                <a:latin typeface="Arial" pitchFamily="34" charset="0"/>
                <a:cs typeface="Arial" pitchFamily="34" charset="0"/>
              </a:rPr>
              <a:t> / </a:t>
            </a:r>
            <a:r>
              <a:rPr kumimoji="0" lang="it-IT" sz="1200" b="1" i="0" u="sng" strike="noStrike" cap="none" normalizeH="0" baseline="0" dirty="0" smtClean="0">
                <a:ln>
                  <a:noFill/>
                </a:ln>
                <a:solidFill>
                  <a:schemeClr val="tx1"/>
                </a:solidFill>
                <a:effectLst/>
                <a:latin typeface="Arial" pitchFamily="34" charset="0"/>
                <a:cs typeface="Arial" pitchFamily="34" charset="0"/>
              </a:rPr>
              <a:t>agent constatator</a:t>
            </a:r>
            <a:r>
              <a:rPr kumimoji="0" lang="it-IT" sz="1200" b="1" i="0" u="none" strike="noStrike" cap="none" normalizeH="0" baseline="0" dirty="0" smtClean="0">
                <a:ln>
                  <a:noFill/>
                </a:ln>
                <a:solidFill>
                  <a:schemeClr val="tx1"/>
                </a:solidFill>
                <a:effectLst/>
                <a:latin typeface="Arial" pitchFamily="34" charset="0"/>
                <a:cs typeface="Arial" pitchFamily="34" charset="0"/>
              </a:rPr>
              <a:t>.</a:t>
            </a:r>
          </a:p>
          <a:p>
            <a:pPr lvl="1" algn="just" fontAlgn="base">
              <a:spcBef>
                <a:spcPct val="0"/>
              </a:spcBef>
              <a:spcAft>
                <a:spcPct val="0"/>
              </a:spcAft>
              <a:buFont typeface="Wingdings" pitchFamily="2" charset="2"/>
              <a:buChar char="v"/>
            </a:pPr>
            <a:endParaRPr kumimoji="0" lang="it-IT" sz="1200" b="1" i="0" u="none" strike="noStrike" cap="none" normalizeH="0" baseline="0" dirty="0" smtClean="0">
              <a:ln>
                <a:noFill/>
              </a:ln>
              <a:solidFill>
                <a:schemeClr val="tx1"/>
              </a:solidFill>
              <a:effectLst/>
              <a:latin typeface="Arial" pitchFamily="34" charset="0"/>
              <a:cs typeface="Arial" pitchFamily="34" charset="0"/>
            </a:endParaRPr>
          </a:p>
          <a:p>
            <a:pPr lvl="1" algn="just" fontAlgn="base">
              <a:spcBef>
                <a:spcPct val="0"/>
              </a:spcBef>
              <a:spcAft>
                <a:spcPct val="0"/>
              </a:spcAft>
              <a:buFont typeface="Wingdings" pitchFamily="2" charset="2"/>
              <a:buChar char="v"/>
            </a:pPr>
            <a:r>
              <a:rPr kumimoji="0" lang="it-IT" sz="1200" b="1" i="0" u="none" strike="noStrike" cap="none" normalizeH="0" baseline="0" dirty="0" smtClean="0">
                <a:ln>
                  <a:noFill/>
                </a:ln>
                <a:solidFill>
                  <a:schemeClr val="tx1"/>
                </a:solidFill>
                <a:effectLst/>
                <a:latin typeface="Arial" pitchFamily="34" charset="0"/>
                <a:cs typeface="Arial" pitchFamily="34" charset="0"/>
              </a:rPr>
              <a:t>In ceea ce priveste aplicarea de sanctiuni contraventionale,  comparativ cu anul 2015 cand au fost aplicate 1139 sanctiuni contraventionale, in valoare de 98.040 lei, </a:t>
            </a:r>
            <a:r>
              <a:rPr kumimoji="0" lang="it-IT" sz="1200" b="1" i="0" u="sng" strike="noStrike" cap="none" normalizeH="0" baseline="0" dirty="0" smtClean="0">
                <a:ln>
                  <a:noFill/>
                </a:ln>
                <a:solidFill>
                  <a:schemeClr val="tx1"/>
                </a:solidFill>
                <a:effectLst/>
                <a:latin typeface="Arial" pitchFamily="34" charset="0"/>
                <a:cs typeface="Arial" pitchFamily="34" charset="0"/>
              </a:rPr>
              <a:t>cresterea</a:t>
            </a:r>
            <a:r>
              <a:rPr kumimoji="0" lang="it-IT" sz="1200" b="1" i="0" u="none" strike="noStrike" cap="none" normalizeH="0" baseline="0" dirty="0" smtClean="0">
                <a:ln>
                  <a:noFill/>
                </a:ln>
                <a:solidFill>
                  <a:schemeClr val="tx1"/>
                </a:solidFill>
                <a:effectLst/>
                <a:latin typeface="Arial" pitchFamily="34" charset="0"/>
                <a:cs typeface="Arial" pitchFamily="34" charset="0"/>
              </a:rPr>
              <a:t> este de </a:t>
            </a:r>
            <a:r>
              <a:rPr kumimoji="0" lang="it-IT" sz="1200" b="1" i="0" u="sng" strike="noStrike" cap="none" normalizeH="0" baseline="0" dirty="0" smtClean="0">
                <a:ln>
                  <a:noFill/>
                </a:ln>
                <a:solidFill>
                  <a:schemeClr val="tx1"/>
                </a:solidFill>
                <a:effectLst/>
                <a:latin typeface="Arial" pitchFamily="34" charset="0"/>
                <a:cs typeface="Arial" pitchFamily="34" charset="0"/>
              </a:rPr>
              <a:t>108,69 %</a:t>
            </a:r>
            <a:r>
              <a:rPr kumimoji="0" lang="it-IT" sz="1200" b="1" i="0" u="none" strike="noStrike" cap="none" normalizeH="0" baseline="0" dirty="0" smtClean="0">
                <a:ln>
                  <a:noFill/>
                </a:ln>
                <a:solidFill>
                  <a:schemeClr val="tx1"/>
                </a:solidFill>
                <a:effectLst/>
                <a:latin typeface="Arial" pitchFamily="34" charset="0"/>
                <a:cs typeface="Arial" pitchFamily="34" charset="0"/>
              </a:rPr>
              <a:t> la nr. de sanctiuni aplicate si de </a:t>
            </a:r>
            <a:r>
              <a:rPr kumimoji="0" lang="it-IT" sz="1200" b="1" i="0" u="sng" strike="noStrike" cap="none" normalizeH="0" baseline="0" dirty="0" smtClean="0">
                <a:ln>
                  <a:noFill/>
                </a:ln>
                <a:solidFill>
                  <a:schemeClr val="tx1"/>
                </a:solidFill>
                <a:effectLst/>
                <a:latin typeface="Arial" pitchFamily="34" charset="0"/>
                <a:cs typeface="Arial" pitchFamily="34" charset="0"/>
              </a:rPr>
              <a:t>88,75 %</a:t>
            </a:r>
            <a:r>
              <a:rPr kumimoji="0" lang="it-IT" sz="1200" b="1" i="0" u="none" strike="noStrike" cap="none" normalizeH="0" baseline="0" dirty="0" smtClean="0">
                <a:ln>
                  <a:noFill/>
                </a:ln>
                <a:solidFill>
                  <a:schemeClr val="tx1"/>
                </a:solidFill>
                <a:effectLst/>
                <a:latin typeface="Arial" pitchFamily="34" charset="0"/>
                <a:cs typeface="Arial" pitchFamily="34" charset="0"/>
              </a:rPr>
              <a:t> la cuantumul amenzilor, realizandu-se in 2016 o medie de </a:t>
            </a:r>
            <a:r>
              <a:rPr kumimoji="0" lang="it-IT" sz="1200" b="1" i="0" u="sng" strike="noStrike" cap="none" normalizeH="0" baseline="0" dirty="0" smtClean="0">
                <a:ln>
                  <a:noFill/>
                </a:ln>
                <a:solidFill>
                  <a:schemeClr val="tx1"/>
                </a:solidFill>
                <a:effectLst/>
                <a:latin typeface="Arial" pitchFamily="34" charset="0"/>
                <a:cs typeface="Arial" pitchFamily="34" charset="0"/>
              </a:rPr>
              <a:t>57,97  sanctiuni / agent de ordine publica</a:t>
            </a:r>
            <a:r>
              <a:rPr kumimoji="0" lang="it-IT" sz="1200" b="1" i="0" u="none" strike="noStrike" cap="none" normalizeH="0" baseline="0" dirty="0" smtClean="0">
                <a:ln>
                  <a:noFill/>
                </a:ln>
                <a:solidFill>
                  <a:schemeClr val="tx1"/>
                </a:solidFill>
                <a:effectLst/>
                <a:latin typeface="Arial" pitchFamily="34" charset="0"/>
                <a:cs typeface="Arial" pitchFamily="34" charset="0"/>
              </a:rPr>
              <a:t>.  </a:t>
            </a:r>
          </a:p>
          <a:p>
            <a:pPr marL="914400" marR="0" lvl="2" indent="0" algn="just" defTabSz="914400" rtl="0" eaLnBrk="1" fontAlgn="base" latinLnBrk="0" hangingPunct="1">
              <a:lnSpc>
                <a:spcPct val="100000"/>
              </a:lnSpc>
              <a:spcBef>
                <a:spcPct val="0"/>
              </a:spcBef>
              <a:spcAft>
                <a:spcPct val="0"/>
              </a:spcAft>
              <a:buClrTx/>
              <a:buSzTx/>
              <a:buFont typeface="Wingdings" pitchFamily="2" charset="2"/>
              <a:buChar char="v"/>
              <a:tabLst/>
            </a:pPr>
            <a:endParaRPr kumimoji="0" lang="it-IT" sz="1200" b="1" i="0" u="none" strike="noStrike" cap="none" normalizeH="0" baseline="0" dirty="0" smtClean="0">
              <a:ln>
                <a:noFill/>
              </a:ln>
              <a:solidFill>
                <a:schemeClr val="tx1"/>
              </a:solidFill>
              <a:effectLst/>
              <a:latin typeface="Arial" pitchFamily="34" charset="0"/>
              <a:cs typeface="Arial" pitchFamily="34" charset="0"/>
            </a:endParaRPr>
          </a:p>
          <a:p>
            <a:pPr lvl="1" algn="just" fontAlgn="base">
              <a:spcBef>
                <a:spcPct val="0"/>
              </a:spcBef>
              <a:spcAft>
                <a:spcPct val="0"/>
              </a:spcAft>
              <a:buFont typeface="Wingdings" pitchFamily="2" charset="2"/>
              <a:buChar char="v"/>
            </a:pPr>
            <a:r>
              <a:rPr kumimoji="0" lang="it-IT" sz="1200" b="0" i="0" u="none" strike="noStrike" cap="none" normalizeH="0" baseline="0" dirty="0" smtClean="0">
                <a:ln>
                  <a:noFill/>
                </a:ln>
                <a:solidFill>
                  <a:schemeClr val="tx1"/>
                </a:solidFill>
                <a:effectLst/>
                <a:latin typeface="Arial" pitchFamily="34" charset="0"/>
                <a:cs typeface="Arial" pitchFamily="34" charset="0"/>
              </a:rPr>
              <a:t>Cu ocazia activitatilor desfasurate in teren s-a avut in vedere:</a:t>
            </a:r>
            <a:endParaRPr kumimoji="0" lang="it-IT" sz="1200" b="1"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1" fontAlgn="base" latinLnBrk="0" hangingPunct="1">
              <a:lnSpc>
                <a:spcPct val="100000"/>
              </a:lnSpc>
              <a:spcBef>
                <a:spcPct val="0"/>
              </a:spcBef>
              <a:spcAft>
                <a:spcPts val="1000"/>
              </a:spcAft>
              <a:buClrTx/>
              <a:buSzTx/>
              <a:buFontTx/>
              <a:buNone/>
              <a:tabLst/>
            </a:pPr>
            <a:r>
              <a:rPr kumimoji="0" lang="it-IT" sz="1200" b="0" i="0" u="none" strike="noStrike" cap="none" normalizeH="0" baseline="0" dirty="0" smtClean="0">
                <a:ln>
                  <a:noFill/>
                </a:ln>
                <a:solidFill>
                  <a:schemeClr val="tx1"/>
                </a:solidFill>
                <a:effectLst/>
                <a:latin typeface="Arial" pitchFamily="34" charset="0"/>
                <a:cs typeface="Arial" pitchFamily="34" charset="0"/>
              </a:rPr>
              <a:t>  - cresterea gradului de siguranta al cetenilor si protejarea patrimoniului municipiului.</a:t>
            </a:r>
          </a:p>
          <a:p>
            <a:pPr marL="457200" marR="0" lvl="1" indent="0" algn="just" defTabSz="914400" rtl="0" eaLnBrk="1" fontAlgn="base" latinLnBrk="0" hangingPunct="1">
              <a:lnSpc>
                <a:spcPct val="100000"/>
              </a:lnSpc>
              <a:spcBef>
                <a:spcPct val="0"/>
              </a:spcBef>
              <a:spcAft>
                <a:spcPts val="1000"/>
              </a:spcAft>
              <a:buClrTx/>
              <a:buSzTx/>
              <a:buFontTx/>
              <a:buNone/>
              <a:tabLst/>
            </a:pPr>
            <a:r>
              <a:rPr kumimoji="0" lang="it-IT" sz="1200" b="0" i="0" u="none" strike="noStrike" cap="none" normalizeH="0" baseline="0" dirty="0" smtClean="0">
                <a:ln>
                  <a:noFill/>
                </a:ln>
                <a:solidFill>
                  <a:schemeClr val="tx1"/>
                </a:solidFill>
                <a:effectLst/>
                <a:latin typeface="Arial" pitchFamily="34" charset="0"/>
                <a:cs typeface="Arial" pitchFamily="34" charset="0"/>
              </a:rPr>
              <a:t>  - constatarea de infractiuni in flagrant si aplicarea  legislatiei conform competentei.</a:t>
            </a:r>
          </a:p>
          <a:p>
            <a:pPr marL="457200" marR="0" lvl="1" indent="0" algn="just" defTabSz="914400" rtl="0" eaLnBrk="1" fontAlgn="base" latinLnBrk="0" hangingPunct="1">
              <a:lnSpc>
                <a:spcPct val="100000"/>
              </a:lnSpc>
              <a:spcBef>
                <a:spcPct val="0"/>
              </a:spcBef>
              <a:spcAft>
                <a:spcPts val="1000"/>
              </a:spcAft>
              <a:buClrTx/>
              <a:buSzTx/>
              <a:buFontTx/>
              <a:buNone/>
              <a:tabLst/>
            </a:pPr>
            <a:r>
              <a:rPr kumimoji="0" lang="it-IT" sz="1200" b="0" i="0" u="none" strike="noStrike" cap="none" normalizeH="0" baseline="0" dirty="0" smtClean="0">
                <a:ln>
                  <a:noFill/>
                </a:ln>
                <a:solidFill>
                  <a:schemeClr val="tx1"/>
                </a:solidFill>
                <a:effectLst/>
                <a:latin typeface="Arial" pitchFamily="34" charset="0"/>
                <a:cs typeface="Arial" pitchFamily="34" charset="0"/>
              </a:rPr>
              <a:t>   - prevenirea si combaterea faptelor de cersetorie, a  absenteismului scolar  si a domicilierii ilegale.</a:t>
            </a:r>
          </a:p>
          <a:p>
            <a:pPr marL="457200" marR="0" lvl="1" indent="0" algn="just" defTabSz="914400" rtl="0" eaLnBrk="1" fontAlgn="base" latinLnBrk="0" hangingPunct="1">
              <a:lnSpc>
                <a:spcPct val="100000"/>
              </a:lnSpc>
              <a:spcBef>
                <a:spcPct val="0"/>
              </a:spcBef>
              <a:spcAft>
                <a:spcPts val="1000"/>
              </a:spcAft>
              <a:buClrTx/>
              <a:buSzTx/>
              <a:buFontTx/>
              <a:buNone/>
              <a:tabLst/>
            </a:pPr>
            <a:r>
              <a:rPr kumimoji="0" lang="it-IT" sz="1200" b="0" i="0" u="none" strike="noStrike" cap="none" normalizeH="0" baseline="0" dirty="0" smtClean="0">
                <a:ln>
                  <a:noFill/>
                </a:ln>
                <a:solidFill>
                  <a:schemeClr val="tx1"/>
                </a:solidFill>
                <a:effectLst/>
                <a:latin typeface="Arial" pitchFamily="34" charset="0"/>
                <a:cs typeface="Arial" pitchFamily="34" charset="0"/>
              </a:rPr>
              <a:t>   - asigurarea de masuri</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privind</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siguranta</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elevilor</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si</a:t>
            </a:r>
            <a:r>
              <a:rPr kumimoji="0" lang="en-US" sz="1200" b="0" i="0" u="none" strike="noStrike" cap="none" normalizeH="0" baseline="0" dirty="0" smtClean="0">
                <a:ln>
                  <a:noFill/>
                </a:ln>
                <a:solidFill>
                  <a:schemeClr val="tx1"/>
                </a:solidFill>
                <a:effectLst/>
                <a:latin typeface="Arial" pitchFamily="34" charset="0"/>
                <a:cs typeface="Arial" pitchFamily="34" charset="0"/>
              </a:rPr>
              <a:t> a  </a:t>
            </a:r>
            <a:r>
              <a:rPr kumimoji="0" lang="en-US" sz="1200" b="0" i="0" u="none" strike="noStrike" cap="none" normalizeH="0" baseline="0" dirty="0" err="1" smtClean="0">
                <a:ln>
                  <a:noFill/>
                </a:ln>
                <a:solidFill>
                  <a:schemeClr val="tx1"/>
                </a:solidFill>
                <a:effectLst/>
                <a:latin typeface="Arial" pitchFamily="34" charset="0"/>
                <a:cs typeface="Arial" pitchFamily="34" charset="0"/>
              </a:rPr>
              <a:t>cadrelor</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didactice</a:t>
            </a:r>
            <a:r>
              <a:rPr kumimoji="0" lang="en-US" sz="1200" b="0" i="0" u="none" strike="noStrike" cap="none" normalizeH="0" baseline="0" dirty="0" smtClean="0">
                <a:ln>
                  <a:noFill/>
                </a:ln>
                <a:solidFill>
                  <a:schemeClr val="tx1"/>
                </a:solidFill>
                <a:effectLst/>
                <a:latin typeface="Arial" pitchFamily="34" charset="0"/>
                <a:cs typeface="Arial" pitchFamily="34" charset="0"/>
              </a:rPr>
              <a:t> cu </a:t>
            </a:r>
            <a:r>
              <a:rPr kumimoji="0" lang="en-US" sz="1200" b="0" i="0" u="none" strike="noStrike" cap="none" normalizeH="0" baseline="0" dirty="0" err="1" smtClean="0">
                <a:ln>
                  <a:noFill/>
                </a:ln>
                <a:solidFill>
                  <a:schemeClr val="tx1"/>
                </a:solidFill>
                <a:effectLst/>
                <a:latin typeface="Arial" pitchFamily="34" charset="0"/>
                <a:cs typeface="Arial" pitchFamily="34" charset="0"/>
              </a:rPr>
              <a:t>ocazia</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afluirii</a:t>
            </a:r>
            <a:r>
              <a:rPr kumimoji="0" lang="en-US" sz="1200" b="0" i="0" u="none" strike="noStrike" cap="none" normalizeH="0" baseline="0" dirty="0" smtClean="0">
                <a:ln>
                  <a:noFill/>
                </a:ln>
                <a:solidFill>
                  <a:schemeClr val="tx1"/>
                </a:solidFill>
                <a:effectLst/>
                <a:latin typeface="Arial" pitchFamily="34" charset="0"/>
                <a:cs typeface="Arial" pitchFamily="34" charset="0"/>
              </a:rPr>
              <a:t>/</a:t>
            </a:r>
            <a:r>
              <a:rPr kumimoji="0" lang="en-US" sz="1200" b="0" i="0" u="none" strike="noStrike" cap="none" normalizeH="0" baseline="0" dirty="0" err="1" smtClean="0">
                <a:ln>
                  <a:noFill/>
                </a:ln>
                <a:solidFill>
                  <a:schemeClr val="tx1"/>
                </a:solidFill>
                <a:effectLst/>
                <a:latin typeface="Arial" pitchFamily="34" charset="0"/>
                <a:cs typeface="Arial" pitchFamily="34" charset="0"/>
              </a:rPr>
              <a:t>defluirii</a:t>
            </a:r>
            <a:r>
              <a:rPr kumimoji="0" lang="en-US" sz="1200" b="0" i="0" u="none" strike="noStrike" cap="none" normalizeH="0" baseline="0" dirty="0" smtClean="0">
                <a:ln>
                  <a:noFill/>
                </a:ln>
                <a:solidFill>
                  <a:schemeClr val="tx1"/>
                </a:solidFill>
                <a:effectLst/>
                <a:latin typeface="Arial" pitchFamily="34" charset="0"/>
                <a:cs typeface="Arial" pitchFamily="34" charset="0"/>
              </a:rPr>
              <a:t> de la </a:t>
            </a:r>
            <a:r>
              <a:rPr kumimoji="0" lang="en-US" sz="1200" b="0" i="0" u="none" strike="noStrike" cap="none" normalizeH="0" baseline="0" dirty="0" err="1" smtClean="0">
                <a:ln>
                  <a:noFill/>
                </a:ln>
                <a:solidFill>
                  <a:schemeClr val="tx1"/>
                </a:solidFill>
                <a:effectLst/>
                <a:latin typeface="Arial" pitchFamily="34" charset="0"/>
                <a:cs typeface="Arial" pitchFamily="34" charset="0"/>
              </a:rPr>
              <a:t>Colegiul</a:t>
            </a:r>
            <a:r>
              <a:rPr kumimoji="0" lang="en-US" sz="1200" b="0" i="0" u="none" strike="noStrike" cap="none" normalizeH="0" baseline="0" dirty="0" smtClean="0">
                <a:ln>
                  <a:noFill/>
                </a:ln>
                <a:solidFill>
                  <a:schemeClr val="tx1"/>
                </a:solidFill>
                <a:effectLst/>
                <a:latin typeface="Arial" pitchFamily="34" charset="0"/>
                <a:cs typeface="Arial" pitchFamily="34" charset="0"/>
              </a:rPr>
              <a:t>   National de </a:t>
            </a:r>
            <a:r>
              <a:rPr kumimoji="0" lang="en-US" sz="1200" b="0" i="0" u="none" strike="noStrike" cap="none" normalizeH="0" baseline="0" dirty="0" err="1" smtClean="0">
                <a:ln>
                  <a:noFill/>
                </a:ln>
                <a:solidFill>
                  <a:schemeClr val="tx1"/>
                </a:solidFill>
                <a:effectLst/>
                <a:latin typeface="Arial" pitchFamily="34" charset="0"/>
                <a:cs typeface="Arial" pitchFamily="34" charset="0"/>
              </a:rPr>
              <a:t>Informatica</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Scoala</a:t>
            </a:r>
            <a:r>
              <a:rPr kumimoji="0" lang="en-US" sz="1200" b="0" i="0" u="none" strike="noStrike" cap="none" normalizeH="0" baseline="0" dirty="0" smtClean="0">
                <a:ln>
                  <a:noFill/>
                </a:ln>
                <a:solidFill>
                  <a:schemeClr val="tx1"/>
                </a:solidFill>
                <a:effectLst/>
                <a:latin typeface="Arial" pitchFamily="34" charset="0"/>
                <a:cs typeface="Arial" pitchFamily="34" charset="0"/>
              </a:rPr>
              <a:t> nr. 5 </a:t>
            </a:r>
            <a:r>
              <a:rPr kumimoji="0" lang="en-US" sz="1200" b="0" i="0" u="none" strike="noStrike" cap="none" normalizeH="0" baseline="0" dirty="0" err="1" smtClean="0">
                <a:ln>
                  <a:noFill/>
                </a:ln>
                <a:solidFill>
                  <a:schemeClr val="tx1"/>
                </a:solidFill>
                <a:effectLst/>
                <a:latin typeface="Arial" pitchFamily="34" charset="0"/>
                <a:cs typeface="Arial" pitchFamily="34" charset="0"/>
              </a:rPr>
              <a:t>si</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Scoala</a:t>
            </a:r>
            <a:r>
              <a:rPr kumimoji="0" lang="en-US" sz="1200" b="0" i="0" u="none" strike="noStrike" cap="none" normalizeH="0" baseline="0" dirty="0" smtClean="0">
                <a:ln>
                  <a:noFill/>
                </a:ln>
                <a:solidFill>
                  <a:schemeClr val="tx1"/>
                </a:solidFill>
                <a:effectLst/>
                <a:latin typeface="Arial" pitchFamily="34" charset="0"/>
                <a:cs typeface="Arial" pitchFamily="34" charset="0"/>
              </a:rPr>
              <a:t> nr. 7 </a:t>
            </a:r>
            <a:r>
              <a:rPr kumimoji="0" lang="en-US" sz="1200" b="0" i="0" u="none" strike="noStrike" cap="none" normalizeH="0" baseline="0" dirty="0" err="1" smtClean="0">
                <a:ln>
                  <a:noFill/>
                </a:ln>
                <a:solidFill>
                  <a:schemeClr val="tx1"/>
                </a:solidFill>
                <a:effectLst/>
                <a:latin typeface="Arial" pitchFamily="34" charset="0"/>
                <a:cs typeface="Arial" pitchFamily="34" charset="0"/>
              </a:rPr>
              <a:t>Valeni</a:t>
            </a:r>
            <a:r>
              <a:rPr kumimoji="0" lang="en-US" sz="1200" b="0" i="0" u="none" strike="noStrike" cap="none" normalizeH="0" baseline="0" dirty="0" smtClean="0">
                <a:ln>
                  <a:noFill/>
                </a:ln>
                <a:solidFill>
                  <a:schemeClr val="tx1"/>
                </a:solidFill>
                <a:effectLst/>
                <a:latin typeface="Arial" pitchFamily="34" charset="0"/>
                <a:cs typeface="Arial" pitchFamily="34" charset="0"/>
              </a:rPr>
              <a:t>.</a:t>
            </a:r>
          </a:p>
          <a:p>
            <a:pPr marL="457200" marR="0" lvl="1" indent="0" algn="just" defTabSz="914400" rtl="0" eaLnBrk="1" fontAlgn="base" latinLnBrk="0" hangingPunct="1">
              <a:lnSpc>
                <a:spcPct val="100000"/>
              </a:lnSpc>
              <a:spcBef>
                <a:spcPct val="0"/>
              </a:spcBef>
              <a:buClrTx/>
              <a:buSzTx/>
              <a:buFontTx/>
              <a:buNone/>
              <a:tabLst/>
            </a:pPr>
            <a:r>
              <a:rPr kumimoji="0" lang="en-US" sz="1200" b="1" i="0" strike="noStrike" cap="none" normalizeH="0" baseline="0" dirty="0" smtClean="0">
                <a:ln>
                  <a:noFill/>
                </a:ln>
                <a:solidFill>
                  <a:schemeClr val="tx1"/>
                </a:solidFill>
                <a:effectLst/>
                <a:latin typeface="Arial" pitchFamily="34" charset="0"/>
                <a:cs typeface="Arial" pitchFamily="34" charset="0"/>
              </a:rPr>
              <a:t>	Ex.</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1" i="0" u="none" strike="noStrike" cap="none" normalizeH="0" baseline="0" dirty="0" smtClean="0">
                <a:ln>
                  <a:noFill/>
                </a:ln>
                <a:solidFill>
                  <a:schemeClr val="tx1"/>
                </a:solidFill>
                <a:effectLst/>
                <a:latin typeface="Arial" pitchFamily="34" charset="0"/>
                <a:cs typeface="Arial" pitchFamily="34" charset="0"/>
              </a:rPr>
              <a:t>In </a:t>
            </a:r>
            <a:r>
              <a:rPr kumimoji="0" lang="en-US" sz="1200" b="1" i="0" u="none" strike="noStrike" cap="none" normalizeH="0" baseline="0" dirty="0" err="1" smtClean="0">
                <a:ln>
                  <a:noFill/>
                </a:ln>
                <a:solidFill>
                  <a:schemeClr val="tx1"/>
                </a:solidFill>
                <a:effectLst/>
                <a:latin typeface="Arial" pitchFamily="34" charset="0"/>
                <a:cs typeface="Arial" pitchFamily="34" charset="0"/>
              </a:rPr>
              <a:t>noaptea</a:t>
            </a:r>
            <a:r>
              <a:rPr kumimoji="0" lang="en-US" sz="1200" b="1" i="0" u="none" strike="noStrike" cap="none" normalizeH="0" baseline="0" dirty="0" smtClean="0">
                <a:ln>
                  <a:noFill/>
                </a:ln>
                <a:solidFill>
                  <a:schemeClr val="tx1"/>
                </a:solidFill>
                <a:effectLst/>
                <a:latin typeface="Arial" pitchFamily="34" charset="0"/>
                <a:cs typeface="Arial" pitchFamily="34" charset="0"/>
              </a:rPr>
              <a:t> de 17/18.06.2016 </a:t>
            </a:r>
            <a:r>
              <a:rPr kumimoji="0" lang="en-US" sz="1200" b="1" i="0" u="none" strike="noStrike" cap="none" normalizeH="0" baseline="0" dirty="0" err="1" smtClean="0">
                <a:ln>
                  <a:noFill/>
                </a:ln>
                <a:solidFill>
                  <a:schemeClr val="tx1"/>
                </a:solidFill>
                <a:effectLst/>
                <a:latin typeface="Arial" pitchFamily="34" charset="0"/>
                <a:cs typeface="Arial" pitchFamily="34" charset="0"/>
              </a:rPr>
              <a:t>patrula</a:t>
            </a:r>
            <a:r>
              <a:rPr kumimoji="0" lang="en-US" sz="1200" b="1" i="0" u="none" strike="noStrike" cap="none" normalizeH="0" baseline="0" dirty="0" smtClean="0">
                <a:ln>
                  <a:noFill/>
                </a:ln>
                <a:solidFill>
                  <a:schemeClr val="tx1"/>
                </a:solidFill>
                <a:effectLst/>
                <a:latin typeface="Arial" pitchFamily="34"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cs typeface="Arial" pitchFamily="34" charset="0"/>
              </a:rPr>
              <a:t>Politiei</a:t>
            </a:r>
            <a:r>
              <a:rPr kumimoji="0" lang="en-US" sz="1200" b="1" i="0" u="none" strike="noStrike" cap="none" normalizeH="0" baseline="0" dirty="0" smtClean="0">
                <a:ln>
                  <a:noFill/>
                </a:ln>
                <a:solidFill>
                  <a:schemeClr val="tx1"/>
                </a:solidFill>
                <a:effectLst/>
                <a:latin typeface="Arial" pitchFamily="34" charset="0"/>
                <a:cs typeface="Arial" pitchFamily="34" charset="0"/>
              </a:rPr>
              <a:t> Locale </a:t>
            </a:r>
            <a:r>
              <a:rPr kumimoji="0" lang="en-US" sz="1200" b="1" i="0" u="none" strike="noStrike" cap="none" normalizeH="0" baseline="0" dirty="0" err="1" smtClean="0">
                <a:ln>
                  <a:noFill/>
                </a:ln>
                <a:solidFill>
                  <a:schemeClr val="tx1"/>
                </a:solidFill>
                <a:effectLst/>
                <a:latin typeface="Arial" pitchFamily="34" charset="0"/>
                <a:cs typeface="Arial" pitchFamily="34" charset="0"/>
              </a:rPr>
              <a:t>P.Neamt</a:t>
            </a:r>
            <a:r>
              <a:rPr kumimoji="0" lang="en-US" sz="1200" b="1" i="0" u="none" strike="noStrike" cap="none" normalizeH="0" baseline="0" dirty="0" smtClean="0">
                <a:ln>
                  <a:noFill/>
                </a:ln>
                <a:solidFill>
                  <a:schemeClr val="tx1"/>
                </a:solidFill>
                <a:effectLst/>
                <a:latin typeface="Arial" pitchFamily="34" charset="0"/>
                <a:cs typeface="Arial" pitchFamily="34" charset="0"/>
              </a:rPr>
              <a:t>, care </a:t>
            </a:r>
            <a:r>
              <a:rPr kumimoji="0" lang="en-US" sz="1200" b="1" i="0" u="none" strike="noStrike" cap="none" normalizeH="0" baseline="0" dirty="0" err="1" smtClean="0">
                <a:ln>
                  <a:noFill/>
                </a:ln>
                <a:solidFill>
                  <a:schemeClr val="tx1"/>
                </a:solidFill>
                <a:effectLst/>
                <a:latin typeface="Arial" pitchFamily="34" charset="0"/>
                <a:cs typeface="Arial" pitchFamily="34" charset="0"/>
              </a:rPr>
              <a:t>isi</a:t>
            </a:r>
            <a:r>
              <a:rPr kumimoji="0" lang="en-US" sz="1200" b="1" i="0" u="none" strike="noStrike" cap="none" normalizeH="0" baseline="0" dirty="0" smtClean="0">
                <a:ln>
                  <a:noFill/>
                </a:ln>
                <a:solidFill>
                  <a:schemeClr val="tx1"/>
                </a:solidFill>
                <a:effectLst/>
                <a:latin typeface="Arial" pitchFamily="34"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cs typeface="Arial" pitchFamily="34" charset="0"/>
              </a:rPr>
              <a:t>desfasura</a:t>
            </a:r>
            <a:r>
              <a:rPr kumimoji="0" lang="en-US" sz="1200" b="1" i="0" u="none" strike="noStrike" cap="none" normalizeH="0" baseline="0" dirty="0" smtClean="0">
                <a:ln>
                  <a:noFill/>
                </a:ln>
                <a:solidFill>
                  <a:schemeClr val="tx1"/>
                </a:solidFill>
                <a:effectLst/>
                <a:latin typeface="Arial" pitchFamily="34"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cs typeface="Arial" pitchFamily="34" charset="0"/>
              </a:rPr>
              <a:t>activitatea</a:t>
            </a:r>
            <a:r>
              <a:rPr kumimoji="0" lang="en-US" sz="1200" b="1" i="0" u="none" strike="noStrike" cap="none" normalizeH="0" baseline="0" dirty="0" smtClean="0">
                <a:ln>
                  <a:noFill/>
                </a:ln>
                <a:solidFill>
                  <a:schemeClr val="tx1"/>
                </a:solidFill>
                <a:effectLst/>
                <a:latin typeface="Arial" pitchFamily="34" charset="0"/>
                <a:cs typeface="Arial" pitchFamily="34" charset="0"/>
              </a:rPr>
              <a:t> in </a:t>
            </a:r>
            <a:r>
              <a:rPr kumimoji="0" lang="en-US" sz="1200" b="1" i="0" u="none" strike="noStrike" cap="none" normalizeH="0" baseline="0" dirty="0" err="1" smtClean="0">
                <a:ln>
                  <a:noFill/>
                </a:ln>
                <a:solidFill>
                  <a:schemeClr val="tx1"/>
                </a:solidFill>
                <a:effectLst/>
                <a:latin typeface="Arial" pitchFamily="34" charset="0"/>
                <a:cs typeface="Arial" pitchFamily="34" charset="0"/>
              </a:rPr>
              <a:t>zona</a:t>
            </a:r>
            <a:r>
              <a:rPr kumimoji="0" lang="en-US" sz="1200" b="1" i="0" u="none" strike="noStrike" cap="none" normalizeH="0" baseline="0" dirty="0" smtClean="0">
                <a:ln>
                  <a:noFill/>
                </a:ln>
                <a:solidFill>
                  <a:schemeClr val="tx1"/>
                </a:solidFill>
                <a:effectLst/>
                <a:latin typeface="Arial" pitchFamily="34"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cs typeface="Arial" pitchFamily="34" charset="0"/>
              </a:rPr>
              <a:t>centrala</a:t>
            </a:r>
            <a:r>
              <a:rPr kumimoji="0" lang="en-US" sz="1200" b="1" i="0" u="none" strike="noStrike" cap="none" normalizeH="0" baseline="0" dirty="0" smtClean="0">
                <a:ln>
                  <a:noFill/>
                </a:ln>
                <a:solidFill>
                  <a:schemeClr val="tx1"/>
                </a:solidFill>
                <a:effectLst/>
                <a:latin typeface="Arial" pitchFamily="34" charset="0"/>
                <a:cs typeface="Arial" pitchFamily="34" charset="0"/>
              </a:rPr>
              <a:t> a </a:t>
            </a:r>
            <a:r>
              <a:rPr kumimoji="0" lang="en-US" sz="1200" b="1" i="0" u="none" strike="noStrike" cap="none" normalizeH="0" baseline="0" dirty="0" err="1" smtClean="0">
                <a:ln>
                  <a:noFill/>
                </a:ln>
                <a:solidFill>
                  <a:schemeClr val="tx1"/>
                </a:solidFill>
                <a:effectLst/>
                <a:latin typeface="Arial" pitchFamily="34" charset="0"/>
                <a:cs typeface="Arial" pitchFamily="34" charset="0"/>
              </a:rPr>
              <a:t>municipiului</a:t>
            </a:r>
            <a:r>
              <a:rPr kumimoji="0" lang="en-US" sz="1200" b="1" i="0" u="none" strike="noStrike" cap="none" normalizeH="0" baseline="0" dirty="0" smtClean="0">
                <a:ln>
                  <a:noFill/>
                </a:ln>
                <a:solidFill>
                  <a:schemeClr val="tx1"/>
                </a:solidFill>
                <a:effectLst/>
                <a:latin typeface="Arial" pitchFamily="34" charset="0"/>
                <a:cs typeface="Arial" pitchFamily="34" charset="0"/>
              </a:rPr>
              <a:t>, l-a </a:t>
            </a:r>
            <a:r>
              <a:rPr kumimoji="0" lang="en-US" sz="1200" b="1" i="0" u="none" strike="noStrike" cap="none" normalizeH="0" baseline="0" dirty="0" err="1" smtClean="0">
                <a:ln>
                  <a:noFill/>
                </a:ln>
                <a:solidFill>
                  <a:schemeClr val="tx1"/>
                </a:solidFill>
                <a:effectLst/>
                <a:latin typeface="Arial" pitchFamily="34" charset="0"/>
                <a:cs typeface="Arial" pitchFamily="34" charset="0"/>
              </a:rPr>
              <a:t>prins</a:t>
            </a:r>
            <a:r>
              <a:rPr kumimoji="0" lang="en-US" sz="1200" b="1" i="0" u="none" strike="noStrike" cap="none" normalizeH="0" baseline="0" dirty="0" smtClean="0">
                <a:ln>
                  <a:noFill/>
                </a:ln>
                <a:solidFill>
                  <a:schemeClr val="tx1"/>
                </a:solidFill>
                <a:effectLst/>
                <a:latin typeface="Arial" pitchFamily="34" charset="0"/>
                <a:cs typeface="Arial" pitchFamily="34" charset="0"/>
              </a:rPr>
              <a:t> in flagrant </a:t>
            </a:r>
            <a:r>
              <a:rPr kumimoji="0" lang="en-US" sz="1200" b="1" i="0" u="none" strike="noStrike" cap="none" normalizeH="0" baseline="0" dirty="0" err="1" smtClean="0">
                <a:ln>
                  <a:noFill/>
                </a:ln>
                <a:solidFill>
                  <a:schemeClr val="tx1"/>
                </a:solidFill>
                <a:effectLst/>
                <a:latin typeface="Arial" pitchFamily="34" charset="0"/>
                <a:cs typeface="Arial" pitchFamily="34" charset="0"/>
              </a:rPr>
              <a:t>pe</a:t>
            </a:r>
            <a:r>
              <a:rPr kumimoji="0" lang="en-US" sz="1200" b="1" i="0" u="none" strike="noStrike" cap="none" normalizeH="0" baseline="0" dirty="0" smtClean="0">
                <a:ln>
                  <a:noFill/>
                </a:ln>
                <a:solidFill>
                  <a:schemeClr val="tx1"/>
                </a:solidFill>
                <a:effectLst/>
                <a:latin typeface="Arial" pitchFamily="34"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cs typeface="Arial" pitchFamily="34" charset="0"/>
              </a:rPr>
              <a:t>minorul</a:t>
            </a:r>
            <a:r>
              <a:rPr kumimoji="0" lang="en-US" sz="1200" b="1" i="0" u="none" strike="noStrike" cap="none" normalizeH="0" baseline="0" dirty="0" smtClean="0">
                <a:ln>
                  <a:noFill/>
                </a:ln>
                <a:solidFill>
                  <a:schemeClr val="tx1"/>
                </a:solidFill>
                <a:effectLst/>
                <a:latin typeface="Arial" pitchFamily="34" charset="0"/>
                <a:cs typeface="Arial" pitchFamily="34" charset="0"/>
              </a:rPr>
              <a:t> N.M., de 16 </a:t>
            </a:r>
            <a:r>
              <a:rPr kumimoji="0" lang="en-US" sz="1200" b="1" i="0" u="none" strike="noStrike" cap="none" normalizeH="0" baseline="0" dirty="0" err="1" smtClean="0">
                <a:ln>
                  <a:noFill/>
                </a:ln>
                <a:solidFill>
                  <a:schemeClr val="tx1"/>
                </a:solidFill>
                <a:effectLst/>
                <a:latin typeface="Arial" pitchFamily="34" charset="0"/>
                <a:cs typeface="Arial" pitchFamily="34" charset="0"/>
              </a:rPr>
              <a:t>ani</a:t>
            </a:r>
            <a:r>
              <a:rPr kumimoji="0" lang="en-US" sz="1200" b="1" i="0" u="none" strike="noStrike" cap="none" normalizeH="0" baseline="0" dirty="0" smtClean="0">
                <a:ln>
                  <a:noFill/>
                </a:ln>
                <a:solidFill>
                  <a:schemeClr val="tx1"/>
                </a:solidFill>
                <a:effectLst/>
                <a:latin typeface="Arial" pitchFamily="34" charset="0"/>
                <a:cs typeface="Arial" pitchFamily="34" charset="0"/>
              </a:rPr>
              <a:t>, care </a:t>
            </a:r>
            <a:r>
              <a:rPr kumimoji="0" lang="en-US" sz="1200" b="1" i="0" u="none" strike="noStrike" cap="none" normalizeH="0" baseline="0" dirty="0" err="1" smtClean="0">
                <a:ln>
                  <a:noFill/>
                </a:ln>
                <a:solidFill>
                  <a:schemeClr val="tx1"/>
                </a:solidFill>
                <a:effectLst/>
                <a:latin typeface="Arial" pitchFamily="34" charset="0"/>
                <a:cs typeface="Arial" pitchFamily="34" charset="0"/>
              </a:rPr>
              <a:t>aflandu</a:t>
            </a:r>
            <a:r>
              <a:rPr kumimoji="0" lang="en-US" sz="1200" b="1" i="0" u="none" strike="noStrike" cap="none" normalizeH="0" baseline="0" dirty="0" smtClean="0">
                <a:ln>
                  <a:noFill/>
                </a:ln>
                <a:solidFill>
                  <a:schemeClr val="tx1"/>
                </a:solidFill>
                <a:effectLst/>
                <a:latin typeface="Arial" pitchFamily="34" charset="0"/>
                <a:cs typeface="Arial" pitchFamily="34" charset="0"/>
              </a:rPr>
              <a:t>-se </a:t>
            </a:r>
            <a:r>
              <a:rPr kumimoji="0" lang="en-US" sz="1200" b="1" i="0" u="none" strike="noStrike" cap="none" normalizeH="0" baseline="0" dirty="0" err="1" smtClean="0">
                <a:ln>
                  <a:noFill/>
                </a:ln>
                <a:solidFill>
                  <a:schemeClr val="tx1"/>
                </a:solidFill>
                <a:effectLst/>
                <a:latin typeface="Arial" pitchFamily="34" charset="0"/>
                <a:cs typeface="Arial" pitchFamily="34" charset="0"/>
              </a:rPr>
              <a:t>pe</a:t>
            </a:r>
            <a:r>
              <a:rPr kumimoji="0" lang="en-US" sz="1200" b="1" i="0" u="none" strike="noStrike" cap="none" normalizeH="0" baseline="0" dirty="0" smtClean="0">
                <a:ln>
                  <a:noFill/>
                </a:ln>
                <a:solidFill>
                  <a:schemeClr val="tx1"/>
                </a:solidFill>
                <a:effectLst/>
                <a:latin typeface="Arial" pitchFamily="34" charset="0"/>
                <a:cs typeface="Arial" pitchFamily="34" charset="0"/>
              </a:rPr>
              <a:t> str. </a:t>
            </a:r>
            <a:r>
              <a:rPr kumimoji="0" lang="en-US" sz="1200" b="1" i="0" u="none" strike="noStrike" cap="none" normalizeH="0" baseline="0" dirty="0" err="1" smtClean="0">
                <a:ln>
                  <a:noFill/>
                </a:ln>
                <a:solidFill>
                  <a:schemeClr val="tx1"/>
                </a:solidFill>
                <a:effectLst/>
                <a:latin typeface="Arial" pitchFamily="34" charset="0"/>
                <a:cs typeface="Arial" pitchFamily="34" charset="0"/>
              </a:rPr>
              <a:t>Orhei</a:t>
            </a:r>
            <a:r>
              <a:rPr kumimoji="0" lang="en-US" sz="1200" b="1" i="0" u="none" strike="noStrike" cap="none" normalizeH="0" baseline="0" dirty="0" smtClean="0">
                <a:ln>
                  <a:noFill/>
                </a:ln>
                <a:solidFill>
                  <a:schemeClr val="tx1"/>
                </a:solidFill>
                <a:effectLst/>
                <a:latin typeface="Arial" pitchFamily="34"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cs typeface="Arial" pitchFamily="34" charset="0"/>
              </a:rPr>
              <a:t>incerca</a:t>
            </a:r>
            <a:r>
              <a:rPr kumimoji="0" lang="en-US" sz="1200" b="1" i="0" u="none" strike="noStrike" cap="none" normalizeH="0" baseline="0" dirty="0" smtClean="0">
                <a:ln>
                  <a:noFill/>
                </a:ln>
                <a:solidFill>
                  <a:schemeClr val="tx1"/>
                </a:solidFill>
                <a:effectLst/>
                <a:latin typeface="Arial" pitchFamily="34"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cs typeface="Arial" pitchFamily="34" charset="0"/>
              </a:rPr>
              <a:t>sa</a:t>
            </a:r>
            <a:r>
              <a:rPr kumimoji="0" lang="en-US" sz="1200" b="1" i="0" u="none" strike="noStrike" cap="none" normalizeH="0" baseline="0" dirty="0" smtClean="0">
                <a:ln>
                  <a:noFill/>
                </a:ln>
                <a:solidFill>
                  <a:schemeClr val="tx1"/>
                </a:solidFill>
                <a:effectLst/>
                <a:latin typeface="Arial" pitchFamily="34"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cs typeface="Arial" pitchFamily="34" charset="0"/>
              </a:rPr>
              <a:t>sustraga</a:t>
            </a:r>
            <a:r>
              <a:rPr kumimoji="0" lang="en-US" sz="1200" b="1" i="0" u="none" strike="noStrike" cap="none" normalizeH="0" baseline="0" dirty="0" smtClean="0">
                <a:ln>
                  <a:noFill/>
                </a:ln>
                <a:solidFill>
                  <a:schemeClr val="tx1"/>
                </a:solidFill>
                <a:effectLst/>
                <a:latin typeface="Arial" pitchFamily="34"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cs typeface="Arial" pitchFamily="34" charset="0"/>
              </a:rPr>
              <a:t>prin</a:t>
            </a:r>
            <a:r>
              <a:rPr kumimoji="0" lang="en-US" sz="1200" b="1" i="0" u="none" strike="noStrike" cap="none" normalizeH="0" baseline="0" dirty="0" smtClean="0">
                <a:ln>
                  <a:noFill/>
                </a:ln>
                <a:solidFill>
                  <a:schemeClr val="tx1"/>
                </a:solidFill>
                <a:effectLst/>
                <a:latin typeface="Arial" pitchFamily="34"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cs typeface="Arial" pitchFamily="34" charset="0"/>
              </a:rPr>
              <a:t>violenta</a:t>
            </a:r>
            <a:r>
              <a:rPr kumimoji="0" lang="en-US" sz="1200" b="1" i="0" u="none" strike="noStrike" cap="none" normalizeH="0" baseline="0" dirty="0" smtClean="0">
                <a:ln>
                  <a:noFill/>
                </a:ln>
                <a:solidFill>
                  <a:schemeClr val="tx1"/>
                </a:solidFill>
                <a:effectLst/>
                <a:latin typeface="Arial" pitchFamily="34"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cs typeface="Arial" pitchFamily="34" charset="0"/>
              </a:rPr>
              <a:t>geanta</a:t>
            </a:r>
            <a:r>
              <a:rPr kumimoji="0" lang="en-US" sz="1200" b="1" i="0" u="none" strike="noStrike" cap="none" normalizeH="0" baseline="0" dirty="0" smtClean="0">
                <a:ln>
                  <a:noFill/>
                </a:ln>
                <a:solidFill>
                  <a:schemeClr val="tx1"/>
                </a:solidFill>
                <a:effectLst/>
                <a:latin typeface="Arial" pitchFamily="34"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cs typeface="Arial" pitchFamily="34" charset="0"/>
              </a:rPr>
              <a:t>numitei</a:t>
            </a:r>
            <a:r>
              <a:rPr kumimoji="0" lang="en-US" sz="1200" b="1" i="0" u="none" strike="noStrike" cap="none" normalizeH="0" baseline="0" dirty="0" smtClean="0">
                <a:ln>
                  <a:noFill/>
                </a:ln>
                <a:solidFill>
                  <a:schemeClr val="tx1"/>
                </a:solidFill>
                <a:effectLst/>
                <a:latin typeface="Arial" pitchFamily="34" charset="0"/>
                <a:cs typeface="Arial" pitchFamily="34" charset="0"/>
              </a:rPr>
              <a:t> T.E., de 78 </a:t>
            </a:r>
            <a:r>
              <a:rPr kumimoji="0" lang="en-US" sz="1200" b="1" i="0" u="none" strike="noStrike" cap="none" normalizeH="0" baseline="0" dirty="0" err="1" smtClean="0">
                <a:ln>
                  <a:noFill/>
                </a:ln>
                <a:solidFill>
                  <a:schemeClr val="tx1"/>
                </a:solidFill>
                <a:effectLst/>
                <a:latin typeface="Arial" pitchFamily="34" charset="0"/>
                <a:cs typeface="Arial" pitchFamily="34" charset="0"/>
              </a:rPr>
              <a:t>ani</a:t>
            </a:r>
            <a:r>
              <a:rPr kumimoji="0" lang="en-US" sz="1200" b="1" i="0" u="none" strike="noStrike" cap="none" normalizeH="0" baseline="0" dirty="0" smtClean="0">
                <a:ln>
                  <a:noFill/>
                </a:ln>
                <a:solidFill>
                  <a:schemeClr val="tx1"/>
                </a:solidFill>
                <a:effectLst/>
                <a:latin typeface="Arial" pitchFamily="34" charset="0"/>
                <a:cs typeface="Arial" pitchFamily="34" charset="0"/>
              </a:rPr>
              <a:t>, din </a:t>
            </a:r>
            <a:r>
              <a:rPr kumimoji="0" lang="en-US" sz="1200" b="1" i="0" u="none" strike="noStrike" cap="none" normalizeH="0" baseline="0" dirty="0" err="1" smtClean="0">
                <a:ln>
                  <a:noFill/>
                </a:ln>
                <a:solidFill>
                  <a:schemeClr val="tx1"/>
                </a:solidFill>
                <a:effectLst/>
                <a:latin typeface="Arial" pitchFamily="34" charset="0"/>
                <a:cs typeface="Arial" pitchFamily="34" charset="0"/>
              </a:rPr>
              <a:t>P.Neamt</a:t>
            </a:r>
            <a:r>
              <a:rPr kumimoji="0" lang="en-US" sz="1200" b="1" i="0" u="none" strike="noStrike" cap="none" normalizeH="0" baseline="0" dirty="0" smtClean="0">
                <a:ln>
                  <a:noFill/>
                </a:ln>
                <a:solidFill>
                  <a:schemeClr val="tx1"/>
                </a:solidFill>
                <a:effectLst/>
                <a:latin typeface="Arial" pitchFamily="34" charset="0"/>
                <a:cs typeface="Arial" pitchFamily="34" charset="0"/>
              </a:rPr>
              <a:t>. </a:t>
            </a:r>
          </a:p>
          <a:p>
            <a:pPr marL="457200" marR="0" lvl="1" indent="0" algn="just" defTabSz="914400" rtl="0" eaLnBrk="1" fontAlgn="base" latinLnBrk="0" hangingPunct="1">
              <a:lnSpc>
                <a:spcPct val="100000"/>
              </a:lnSpc>
              <a:spcBef>
                <a:spcPct val="0"/>
              </a:spcBef>
              <a:buClrTx/>
              <a:buSzTx/>
              <a:buFontTx/>
              <a:buNone/>
              <a:tabLst/>
            </a:pPr>
            <a:r>
              <a:rPr lang="en-US" sz="1200" b="1" dirty="0" smtClean="0">
                <a:latin typeface="Arial" pitchFamily="34"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cs typeface="Arial" pitchFamily="34" charset="0"/>
              </a:rPr>
              <a:t>Celui</a:t>
            </a:r>
            <a:r>
              <a:rPr kumimoji="0" lang="en-US" sz="1200" b="1" i="0" u="none" strike="noStrike" cap="none" normalizeH="0" baseline="0" dirty="0" smtClean="0">
                <a:ln>
                  <a:noFill/>
                </a:ln>
                <a:solidFill>
                  <a:schemeClr val="tx1"/>
                </a:solidFill>
                <a:effectLst/>
                <a:latin typeface="Arial" pitchFamily="34" charset="0"/>
                <a:cs typeface="Arial" pitchFamily="34" charset="0"/>
              </a:rPr>
              <a:t> in </a:t>
            </a:r>
            <a:r>
              <a:rPr kumimoji="0" lang="en-US" sz="1200" b="1" i="0" u="none" strike="noStrike" cap="none" normalizeH="0" baseline="0" dirty="0" err="1" smtClean="0">
                <a:ln>
                  <a:noFill/>
                </a:ln>
                <a:solidFill>
                  <a:schemeClr val="tx1"/>
                </a:solidFill>
                <a:effectLst/>
                <a:latin typeface="Arial" pitchFamily="34" charset="0"/>
                <a:cs typeface="Arial" pitchFamily="34" charset="0"/>
              </a:rPr>
              <a:t>cauza</a:t>
            </a:r>
            <a:r>
              <a:rPr kumimoji="0" lang="en-US" sz="1200" b="1" i="0" u="none" strike="noStrike" cap="none" normalizeH="0" baseline="0" dirty="0" smtClean="0">
                <a:ln>
                  <a:noFill/>
                </a:ln>
                <a:solidFill>
                  <a:schemeClr val="tx1"/>
                </a:solidFill>
                <a:effectLst/>
                <a:latin typeface="Arial" pitchFamily="34"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cs typeface="Arial" pitchFamily="34" charset="0"/>
              </a:rPr>
              <a:t>i</a:t>
            </a:r>
            <a:r>
              <a:rPr kumimoji="0" lang="en-US" sz="1200" b="1" i="0" u="none" strike="noStrike" cap="none" normalizeH="0" baseline="0" dirty="0" smtClean="0">
                <a:ln>
                  <a:noFill/>
                </a:ln>
                <a:solidFill>
                  <a:schemeClr val="tx1"/>
                </a:solidFill>
                <a:effectLst/>
                <a:latin typeface="Arial" pitchFamily="34" charset="0"/>
                <a:cs typeface="Arial" pitchFamily="34" charset="0"/>
              </a:rPr>
              <a:t> s-au </a:t>
            </a:r>
            <a:r>
              <a:rPr kumimoji="0" lang="en-US" sz="1200" b="1" i="0" u="none" strike="noStrike" cap="none" normalizeH="0" baseline="0" dirty="0" err="1" smtClean="0">
                <a:ln>
                  <a:noFill/>
                </a:ln>
                <a:solidFill>
                  <a:schemeClr val="tx1"/>
                </a:solidFill>
                <a:effectLst/>
                <a:latin typeface="Arial" pitchFamily="34" charset="0"/>
                <a:cs typeface="Arial" pitchFamily="34" charset="0"/>
              </a:rPr>
              <a:t>intocmit</a:t>
            </a:r>
            <a:r>
              <a:rPr kumimoji="0" lang="en-US" sz="1200" b="1" i="0" u="none" strike="noStrike" cap="none" normalizeH="0" baseline="0" dirty="0" smtClean="0">
                <a:ln>
                  <a:noFill/>
                </a:ln>
                <a:solidFill>
                  <a:schemeClr val="tx1"/>
                </a:solidFill>
                <a:effectLst/>
                <a:latin typeface="Arial" pitchFamily="34"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cs typeface="Arial" pitchFamily="34" charset="0"/>
              </a:rPr>
              <a:t>documentele</a:t>
            </a:r>
            <a:r>
              <a:rPr kumimoji="0" lang="en-US" sz="1200" b="1" i="0" u="none" strike="noStrike" cap="none" normalizeH="0" baseline="0" dirty="0" smtClean="0">
                <a:ln>
                  <a:noFill/>
                </a:ln>
                <a:solidFill>
                  <a:schemeClr val="tx1"/>
                </a:solidFill>
                <a:effectLst/>
                <a:latin typeface="Arial" pitchFamily="34" charset="0"/>
                <a:cs typeface="Arial" pitchFamily="34" charset="0"/>
              </a:rPr>
              <a:t> de </a:t>
            </a:r>
            <a:r>
              <a:rPr kumimoji="0" lang="en-US" sz="1200" b="1" i="0" u="none" strike="noStrike" cap="none" normalizeH="0" baseline="0" dirty="0" err="1" smtClean="0">
                <a:ln>
                  <a:noFill/>
                </a:ln>
                <a:solidFill>
                  <a:schemeClr val="tx1"/>
                </a:solidFill>
                <a:effectLst/>
                <a:latin typeface="Arial" pitchFamily="34" charset="0"/>
                <a:cs typeface="Arial" pitchFamily="34" charset="0"/>
              </a:rPr>
              <a:t>constatare</a:t>
            </a:r>
            <a:r>
              <a:rPr kumimoji="0" lang="en-US" sz="1200" b="1" i="0" u="none" strike="noStrike" cap="none" normalizeH="0" baseline="0" dirty="0" smtClean="0">
                <a:ln>
                  <a:noFill/>
                </a:ln>
                <a:solidFill>
                  <a:schemeClr val="tx1"/>
                </a:solidFill>
                <a:effectLst/>
                <a:latin typeface="Arial" pitchFamily="34" charset="0"/>
                <a:cs typeface="Arial" pitchFamily="34" charset="0"/>
              </a:rPr>
              <a:t> a </a:t>
            </a:r>
            <a:r>
              <a:rPr kumimoji="0" lang="en-US" sz="1200" b="1" i="0" u="none" strike="noStrike" cap="none" normalizeH="0" baseline="0" dirty="0" err="1" smtClean="0">
                <a:ln>
                  <a:noFill/>
                </a:ln>
                <a:solidFill>
                  <a:schemeClr val="tx1"/>
                </a:solidFill>
                <a:effectLst/>
                <a:latin typeface="Arial" pitchFamily="34" charset="0"/>
                <a:cs typeface="Arial" pitchFamily="34" charset="0"/>
              </a:rPr>
              <a:t>infractiunii</a:t>
            </a:r>
            <a:r>
              <a:rPr kumimoji="0" lang="en-US" sz="1200" b="1" i="0" u="none" strike="noStrike" cap="none" normalizeH="0" baseline="0" dirty="0" smtClean="0">
                <a:ln>
                  <a:noFill/>
                </a:ln>
                <a:solidFill>
                  <a:schemeClr val="tx1"/>
                </a:solidFill>
                <a:effectLst/>
                <a:latin typeface="Arial" pitchFamily="34" charset="0"/>
                <a:cs typeface="Arial" pitchFamily="34" charset="0"/>
              </a:rPr>
              <a:t> flagrante </a:t>
            </a:r>
            <a:r>
              <a:rPr kumimoji="0" lang="en-US" sz="1200" b="1" i="0" u="none" strike="noStrike" cap="none" normalizeH="0" baseline="0" dirty="0" err="1" smtClean="0">
                <a:ln>
                  <a:noFill/>
                </a:ln>
                <a:solidFill>
                  <a:schemeClr val="tx1"/>
                </a:solidFill>
                <a:effectLst/>
                <a:latin typeface="Arial" pitchFamily="34" charset="0"/>
                <a:cs typeface="Arial" pitchFamily="34" charset="0"/>
              </a:rPr>
              <a:t>si</a:t>
            </a:r>
            <a:r>
              <a:rPr kumimoji="0" lang="en-US" sz="1200" b="1" i="0" u="none" strike="noStrike" cap="none" normalizeH="0" baseline="0" dirty="0" smtClean="0">
                <a:ln>
                  <a:noFill/>
                </a:ln>
                <a:solidFill>
                  <a:schemeClr val="tx1"/>
                </a:solidFill>
                <a:effectLst/>
                <a:latin typeface="Arial" pitchFamily="34" charset="0"/>
                <a:cs typeface="Arial" pitchFamily="34" charset="0"/>
              </a:rPr>
              <a:t> a </a:t>
            </a:r>
            <a:r>
              <a:rPr kumimoji="0" lang="en-US" sz="1200" b="1" i="0" u="none" strike="noStrike" cap="none" normalizeH="0" baseline="0" dirty="0" err="1" smtClean="0">
                <a:ln>
                  <a:noFill/>
                </a:ln>
                <a:solidFill>
                  <a:schemeClr val="tx1"/>
                </a:solidFill>
                <a:effectLst/>
                <a:latin typeface="Arial" pitchFamily="34" charset="0"/>
                <a:cs typeface="Arial" pitchFamily="34" charset="0"/>
              </a:rPr>
              <a:t>fost</a:t>
            </a:r>
            <a:r>
              <a:rPr kumimoji="0" lang="en-US" sz="1200" b="1" i="0" u="none" strike="noStrike" cap="none" normalizeH="0" baseline="0" dirty="0" smtClean="0">
                <a:ln>
                  <a:noFill/>
                </a:ln>
                <a:solidFill>
                  <a:schemeClr val="tx1"/>
                </a:solidFill>
                <a:effectLst/>
                <a:latin typeface="Arial" pitchFamily="34"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cs typeface="Arial" pitchFamily="34" charset="0"/>
              </a:rPr>
              <a:t>predat</a:t>
            </a:r>
            <a:r>
              <a:rPr kumimoji="0" lang="en-US" sz="1200" b="1" i="0" u="none" strike="noStrike" cap="none" normalizeH="0" baseline="0" dirty="0" smtClean="0">
                <a:ln>
                  <a:noFill/>
                </a:ln>
                <a:solidFill>
                  <a:schemeClr val="tx1"/>
                </a:solidFill>
                <a:effectLst/>
                <a:latin typeface="Arial" pitchFamily="34" charset="0"/>
                <a:cs typeface="Arial" pitchFamily="34" charset="0"/>
              </a:rPr>
              <a:t> la </a:t>
            </a:r>
            <a:r>
              <a:rPr kumimoji="0" lang="en-US" sz="1200" b="1" i="0" u="none" strike="noStrike" cap="none" normalizeH="0" baseline="0" dirty="0" err="1" smtClean="0">
                <a:ln>
                  <a:noFill/>
                </a:ln>
                <a:solidFill>
                  <a:schemeClr val="tx1"/>
                </a:solidFill>
                <a:effectLst/>
                <a:latin typeface="Arial" pitchFamily="34" charset="0"/>
                <a:cs typeface="Arial" pitchFamily="34" charset="0"/>
              </a:rPr>
              <a:t>Politia</a:t>
            </a:r>
            <a:r>
              <a:rPr kumimoji="0" lang="en-US" sz="1200" b="1" i="0" u="none" strike="noStrike" cap="none" normalizeH="0" baseline="0" dirty="0" smtClean="0">
                <a:ln>
                  <a:noFill/>
                </a:ln>
                <a:solidFill>
                  <a:schemeClr val="tx1"/>
                </a:solidFill>
                <a:effectLst/>
                <a:latin typeface="Arial" pitchFamily="34"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cs typeface="Arial" pitchFamily="34" charset="0"/>
              </a:rPr>
              <a:t>municipiului</a:t>
            </a:r>
            <a:r>
              <a:rPr kumimoji="0" lang="en-US" sz="1200" b="1" i="0" u="none" strike="noStrike" cap="none" normalizeH="0" baseline="0" dirty="0" smtClean="0">
                <a:ln>
                  <a:noFill/>
                </a:ln>
                <a:solidFill>
                  <a:schemeClr val="tx1"/>
                </a:solidFill>
                <a:effectLst/>
                <a:latin typeface="Arial" pitchFamily="34"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cs typeface="Arial" pitchFamily="34" charset="0"/>
              </a:rPr>
              <a:t>P.Neamt</a:t>
            </a:r>
            <a:r>
              <a:rPr kumimoji="0" lang="en-US" sz="1200" b="1" i="0" u="none" strike="noStrike" cap="none" normalizeH="0" baseline="0" dirty="0" smtClean="0">
                <a:ln>
                  <a:noFill/>
                </a:ln>
                <a:solidFill>
                  <a:schemeClr val="tx1"/>
                </a:solidFill>
                <a:effectLst/>
                <a:latin typeface="Arial" pitchFamily="34" charset="0"/>
                <a:cs typeface="Arial" pitchFamily="34" charset="0"/>
              </a:rPr>
              <a:t> in </a:t>
            </a:r>
            <a:r>
              <a:rPr kumimoji="0" lang="en-US" sz="1200" b="1" i="0" u="none" strike="noStrike" cap="none" normalizeH="0" baseline="0" dirty="0" err="1" smtClean="0">
                <a:ln>
                  <a:noFill/>
                </a:ln>
                <a:solidFill>
                  <a:schemeClr val="tx1"/>
                </a:solidFill>
                <a:effectLst/>
                <a:latin typeface="Arial" pitchFamily="34" charset="0"/>
                <a:cs typeface="Arial" pitchFamily="34" charset="0"/>
              </a:rPr>
              <a:t>vederea</a:t>
            </a:r>
            <a:r>
              <a:rPr kumimoji="0" lang="en-US" sz="1200" b="1" i="0" u="none" strike="noStrike" cap="none" normalizeH="0" baseline="0" dirty="0" smtClean="0">
                <a:ln>
                  <a:noFill/>
                </a:ln>
                <a:solidFill>
                  <a:schemeClr val="tx1"/>
                </a:solidFill>
                <a:effectLst/>
                <a:latin typeface="Arial" pitchFamily="34"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cs typeface="Arial" pitchFamily="34" charset="0"/>
              </a:rPr>
              <a:t>continuarii</a:t>
            </a:r>
            <a:r>
              <a:rPr kumimoji="0" lang="en-US" sz="1200" b="1" i="0" u="none" strike="noStrike" cap="none" normalizeH="0" baseline="0" dirty="0" smtClean="0">
                <a:ln>
                  <a:noFill/>
                </a:ln>
                <a:solidFill>
                  <a:schemeClr val="tx1"/>
                </a:solidFill>
                <a:effectLst/>
                <a:latin typeface="Arial" pitchFamily="34"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cs typeface="Arial" pitchFamily="34" charset="0"/>
              </a:rPr>
              <a:t>cercetarilor</a:t>
            </a:r>
            <a:r>
              <a:rPr kumimoji="0" lang="en-US" sz="1200" b="1" i="0" u="none" strike="noStrike" cap="none" normalizeH="0" baseline="0" dirty="0" smtClean="0">
                <a:ln>
                  <a:noFill/>
                </a:ln>
                <a:solidFill>
                  <a:schemeClr val="tx1"/>
                </a:solidFill>
                <a:effectLst/>
                <a:latin typeface="Arial" pitchFamily="34"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cs typeface="Arial" pitchFamily="34" charset="0"/>
              </a:rPr>
              <a:t>si</a:t>
            </a:r>
            <a:r>
              <a:rPr kumimoji="0" lang="en-US" sz="1200" b="1" i="0" u="none" strike="noStrike" cap="none" normalizeH="0" baseline="0" dirty="0" smtClean="0">
                <a:ln>
                  <a:noFill/>
                </a:ln>
                <a:solidFill>
                  <a:schemeClr val="tx1"/>
                </a:solidFill>
                <a:effectLst/>
                <a:latin typeface="Arial" pitchFamily="34"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cs typeface="Arial" pitchFamily="34" charset="0"/>
              </a:rPr>
              <a:t>definitivarii</a:t>
            </a:r>
            <a:r>
              <a:rPr kumimoji="0" lang="en-US" sz="1200" b="1" i="0" u="none" strike="noStrike" cap="none" normalizeH="0" baseline="0" dirty="0" smtClean="0">
                <a:ln>
                  <a:noFill/>
                </a:ln>
                <a:solidFill>
                  <a:schemeClr val="tx1"/>
                </a:solidFill>
                <a:effectLst/>
                <a:latin typeface="Arial" pitchFamily="34"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cs typeface="Arial" pitchFamily="34" charset="0"/>
              </a:rPr>
              <a:t>dosarului</a:t>
            </a:r>
            <a:r>
              <a:rPr kumimoji="0" lang="en-US" sz="1200" b="1" i="0" u="none" strike="noStrike" cap="none" normalizeH="0" baseline="0" dirty="0" smtClean="0">
                <a:ln>
                  <a:noFill/>
                </a:ln>
                <a:solidFill>
                  <a:schemeClr val="tx1"/>
                </a:solidFill>
                <a:effectLst/>
                <a:latin typeface="Arial" pitchFamily="34" charset="0"/>
                <a:cs typeface="Arial" pitchFamily="34" charset="0"/>
              </a:rPr>
              <a:t> penal. </a:t>
            </a:r>
            <a:r>
              <a:rPr kumimoji="0" lang="en-US" sz="1200" b="1" i="0" u="none" strike="noStrike" cap="none" normalizeH="0" baseline="0" dirty="0" err="1" smtClean="0">
                <a:ln>
                  <a:noFill/>
                </a:ln>
                <a:solidFill>
                  <a:schemeClr val="tx1"/>
                </a:solidFill>
                <a:effectLst/>
                <a:latin typeface="Arial" pitchFamily="34" charset="0"/>
                <a:cs typeface="Arial" pitchFamily="34" charset="0"/>
              </a:rPr>
              <a:t>Victima</a:t>
            </a:r>
            <a:r>
              <a:rPr kumimoji="0" lang="en-US" sz="1200" b="1" i="0" u="none" strike="noStrike" cap="none" normalizeH="0" baseline="0" dirty="0" smtClean="0">
                <a:ln>
                  <a:noFill/>
                </a:ln>
                <a:solidFill>
                  <a:schemeClr val="tx1"/>
                </a:solidFill>
                <a:effectLst/>
                <a:latin typeface="Arial" pitchFamily="34" charset="0"/>
                <a:cs typeface="Arial" pitchFamily="34" charset="0"/>
              </a:rPr>
              <a:t> a </a:t>
            </a:r>
            <a:r>
              <a:rPr kumimoji="0" lang="en-US" sz="1200" b="1" i="0" u="none" strike="noStrike" cap="none" normalizeH="0" baseline="0" dirty="0" err="1" smtClean="0">
                <a:ln>
                  <a:noFill/>
                </a:ln>
                <a:solidFill>
                  <a:schemeClr val="tx1"/>
                </a:solidFill>
                <a:effectLst/>
                <a:latin typeface="Arial" pitchFamily="34" charset="0"/>
                <a:cs typeface="Arial" pitchFamily="34" charset="0"/>
              </a:rPr>
              <a:t>fost</a:t>
            </a:r>
            <a:r>
              <a:rPr kumimoji="0" lang="en-US" sz="1200" b="1" i="0" u="none" strike="noStrike" cap="none" normalizeH="0" baseline="0" dirty="0" smtClean="0">
                <a:ln>
                  <a:noFill/>
                </a:ln>
                <a:solidFill>
                  <a:schemeClr val="tx1"/>
                </a:solidFill>
                <a:effectLst/>
                <a:latin typeface="Arial" pitchFamily="34"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cs typeface="Arial" pitchFamily="34" charset="0"/>
              </a:rPr>
              <a:t>preluata</a:t>
            </a:r>
            <a:r>
              <a:rPr kumimoji="0" lang="en-US" sz="1200" b="1" i="0" u="none" strike="noStrike" cap="none" normalizeH="0" baseline="0" dirty="0" smtClean="0">
                <a:ln>
                  <a:noFill/>
                </a:ln>
                <a:solidFill>
                  <a:schemeClr val="tx1"/>
                </a:solidFill>
                <a:effectLst/>
                <a:latin typeface="Arial" pitchFamily="34" charset="0"/>
                <a:cs typeface="Arial" pitchFamily="34" charset="0"/>
              </a:rPr>
              <a:t> de </a:t>
            </a:r>
            <a:r>
              <a:rPr kumimoji="0" lang="en-US" sz="1200" b="1" i="0" u="none" strike="noStrike" cap="none" normalizeH="0" baseline="0" dirty="0" err="1" smtClean="0">
                <a:ln>
                  <a:noFill/>
                </a:ln>
                <a:solidFill>
                  <a:schemeClr val="tx1"/>
                </a:solidFill>
                <a:effectLst/>
                <a:latin typeface="Arial" pitchFamily="34" charset="0"/>
                <a:cs typeface="Arial" pitchFamily="34" charset="0"/>
              </a:rPr>
              <a:t>catre</a:t>
            </a:r>
            <a:r>
              <a:rPr kumimoji="0" lang="en-US" sz="1200" b="1" i="0" u="none" strike="noStrike" cap="none" normalizeH="0" baseline="0" dirty="0" smtClean="0">
                <a:ln>
                  <a:noFill/>
                </a:ln>
                <a:solidFill>
                  <a:schemeClr val="tx1"/>
                </a:solidFill>
                <a:effectLst/>
                <a:latin typeface="Arial" pitchFamily="34" charset="0"/>
                <a:cs typeface="Arial" pitchFamily="34" charset="0"/>
              </a:rPr>
              <a:t> o </a:t>
            </a:r>
            <a:r>
              <a:rPr kumimoji="0" lang="en-US" sz="1200" b="1" i="0" u="none" strike="noStrike" cap="none" normalizeH="0" baseline="0" dirty="0" err="1" smtClean="0">
                <a:ln>
                  <a:noFill/>
                </a:ln>
                <a:solidFill>
                  <a:schemeClr val="tx1"/>
                </a:solidFill>
                <a:effectLst/>
                <a:latin typeface="Arial" pitchFamily="34" charset="0"/>
                <a:cs typeface="Arial" pitchFamily="34" charset="0"/>
              </a:rPr>
              <a:t>ambulanta</a:t>
            </a:r>
            <a:r>
              <a:rPr kumimoji="0" lang="en-US" sz="1200" b="1" i="0" u="none" strike="noStrike" cap="none" normalizeH="0" baseline="0" dirty="0" smtClean="0">
                <a:ln>
                  <a:noFill/>
                </a:ln>
                <a:solidFill>
                  <a:schemeClr val="tx1"/>
                </a:solidFill>
                <a:effectLst/>
                <a:latin typeface="Arial" pitchFamily="34"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cs typeface="Arial" pitchFamily="34" charset="0"/>
              </a:rPr>
              <a:t>si</a:t>
            </a:r>
            <a:r>
              <a:rPr kumimoji="0" lang="en-US" sz="1200" b="1" i="0" u="none" strike="noStrike" cap="none" normalizeH="0" baseline="0" dirty="0" smtClean="0">
                <a:ln>
                  <a:noFill/>
                </a:ln>
                <a:solidFill>
                  <a:schemeClr val="tx1"/>
                </a:solidFill>
                <a:effectLst/>
                <a:latin typeface="Arial" pitchFamily="34"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cs typeface="Arial" pitchFamily="34" charset="0"/>
              </a:rPr>
              <a:t>transportata</a:t>
            </a:r>
            <a:r>
              <a:rPr kumimoji="0" lang="en-US" sz="1200" b="1" i="0" u="none" strike="noStrike" cap="none" normalizeH="0" baseline="0" dirty="0" smtClean="0">
                <a:ln>
                  <a:noFill/>
                </a:ln>
                <a:solidFill>
                  <a:schemeClr val="tx1"/>
                </a:solidFill>
                <a:effectLst/>
                <a:latin typeface="Arial" pitchFamily="34" charset="0"/>
                <a:cs typeface="Arial" pitchFamily="34" charset="0"/>
              </a:rPr>
              <a:t> la </a:t>
            </a:r>
            <a:r>
              <a:rPr kumimoji="0" lang="en-US" sz="1200" b="1" i="0" u="none" strike="noStrike" cap="none" normalizeH="0" baseline="0" dirty="0" err="1" smtClean="0">
                <a:ln>
                  <a:noFill/>
                </a:ln>
                <a:solidFill>
                  <a:schemeClr val="tx1"/>
                </a:solidFill>
                <a:effectLst/>
                <a:latin typeface="Arial" pitchFamily="34" charset="0"/>
                <a:cs typeface="Arial" pitchFamily="34" charset="0"/>
              </a:rPr>
              <a:t>Spitalul</a:t>
            </a:r>
            <a:r>
              <a:rPr kumimoji="0" lang="en-US" sz="1200" b="1" i="0" u="none" strike="noStrike" cap="none" normalizeH="0" baseline="0" dirty="0" smtClean="0">
                <a:ln>
                  <a:noFill/>
                </a:ln>
                <a:solidFill>
                  <a:schemeClr val="tx1"/>
                </a:solidFill>
                <a:effectLst/>
                <a:latin typeface="Arial" pitchFamily="34"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cs typeface="Arial" pitchFamily="34" charset="0"/>
              </a:rPr>
              <a:t>Judetean</a:t>
            </a:r>
            <a:r>
              <a:rPr kumimoji="0" lang="en-US" sz="1200" b="1" i="0" u="none" strike="noStrike" cap="none" normalizeH="0" baseline="0" dirty="0" smtClean="0">
                <a:ln>
                  <a:noFill/>
                </a:ln>
                <a:solidFill>
                  <a:schemeClr val="tx1"/>
                </a:solidFill>
                <a:effectLst/>
                <a:latin typeface="Arial" pitchFamily="34" charset="0"/>
                <a:cs typeface="Arial" pitchFamily="34" charset="0"/>
              </a:rPr>
              <a:t> de </a:t>
            </a:r>
            <a:r>
              <a:rPr kumimoji="0" lang="en-US" sz="1200" b="1" i="0" u="none" strike="noStrike" cap="none" normalizeH="0" baseline="0" dirty="0" err="1" smtClean="0">
                <a:ln>
                  <a:noFill/>
                </a:ln>
                <a:solidFill>
                  <a:schemeClr val="tx1"/>
                </a:solidFill>
                <a:effectLst/>
                <a:latin typeface="Arial" pitchFamily="34" charset="0"/>
                <a:cs typeface="Arial" pitchFamily="34" charset="0"/>
              </a:rPr>
              <a:t>Urgenta</a:t>
            </a:r>
            <a:r>
              <a:rPr kumimoji="0" lang="en-US" sz="1200" b="1" i="0" u="none" strike="noStrike" cap="none" normalizeH="0" baseline="0" dirty="0" smtClean="0">
                <a:ln>
                  <a:noFill/>
                </a:ln>
                <a:solidFill>
                  <a:schemeClr val="tx1"/>
                </a:solidFill>
                <a:effectLst/>
                <a:latin typeface="Arial" pitchFamily="34"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cs typeface="Arial" pitchFamily="34" charset="0"/>
              </a:rPr>
              <a:t>Neamt</a:t>
            </a:r>
            <a:r>
              <a:rPr kumimoji="0" lang="en-US" sz="1200" b="1" i="0" u="none" strike="noStrike" cap="none" normalizeH="0" baseline="0" dirty="0" smtClean="0">
                <a:ln>
                  <a:noFill/>
                </a:ln>
                <a:solidFill>
                  <a:schemeClr val="tx1"/>
                </a:solidFill>
                <a:effectLst/>
                <a:latin typeface="Arial" pitchFamily="34" charset="0"/>
                <a:cs typeface="Arial" pitchFamily="34" charset="0"/>
              </a:rPr>
              <a:t> in </a:t>
            </a:r>
            <a:r>
              <a:rPr kumimoji="0" lang="en-US" sz="1200" b="1" i="0" u="none" strike="noStrike" cap="none" normalizeH="0" baseline="0" dirty="0" err="1" smtClean="0">
                <a:ln>
                  <a:noFill/>
                </a:ln>
                <a:solidFill>
                  <a:schemeClr val="tx1"/>
                </a:solidFill>
                <a:effectLst/>
                <a:latin typeface="Arial" pitchFamily="34" charset="0"/>
                <a:cs typeface="Arial" pitchFamily="34" charset="0"/>
              </a:rPr>
              <a:t>vederea</a:t>
            </a:r>
            <a:r>
              <a:rPr kumimoji="0" lang="en-US" sz="1200" b="1" i="0" u="none" strike="noStrike" cap="none" normalizeH="0" baseline="0" dirty="0" smtClean="0">
                <a:ln>
                  <a:noFill/>
                </a:ln>
                <a:solidFill>
                  <a:schemeClr val="tx1"/>
                </a:solidFill>
                <a:effectLst/>
                <a:latin typeface="Arial" pitchFamily="34"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cs typeface="Arial" pitchFamily="34" charset="0"/>
              </a:rPr>
              <a:t>acordarii</a:t>
            </a:r>
            <a:r>
              <a:rPr kumimoji="0" lang="en-US" sz="1200" b="1" i="0" u="none" strike="noStrike" cap="none" normalizeH="0" baseline="0" dirty="0" smtClean="0">
                <a:ln>
                  <a:noFill/>
                </a:ln>
                <a:solidFill>
                  <a:schemeClr val="tx1"/>
                </a:solidFill>
                <a:effectLst/>
                <a:latin typeface="Arial" pitchFamily="34" charset="0"/>
                <a:cs typeface="Arial" pitchFamily="34" charset="0"/>
              </a:rPr>
              <a:t> de </a:t>
            </a:r>
            <a:r>
              <a:rPr kumimoji="0" lang="en-US" sz="1200" b="1" i="0" u="none" strike="noStrike" cap="none" normalizeH="0" baseline="0" dirty="0" err="1" smtClean="0">
                <a:ln>
                  <a:noFill/>
                </a:ln>
                <a:solidFill>
                  <a:schemeClr val="tx1"/>
                </a:solidFill>
                <a:effectLst/>
                <a:latin typeface="Arial" pitchFamily="34" charset="0"/>
                <a:cs typeface="Arial" pitchFamily="34" charset="0"/>
              </a:rPr>
              <a:t>ingrijiri</a:t>
            </a:r>
            <a:r>
              <a:rPr kumimoji="0" lang="en-US" sz="1200" b="1" i="0" u="none" strike="noStrike" cap="none" normalizeH="0" baseline="0" dirty="0" smtClean="0">
                <a:ln>
                  <a:noFill/>
                </a:ln>
                <a:solidFill>
                  <a:schemeClr val="tx1"/>
                </a:solidFill>
                <a:effectLst/>
                <a:latin typeface="Arial" pitchFamily="34" charset="0"/>
                <a:cs typeface="Arial" pitchFamily="34" charset="0"/>
              </a:rPr>
              <a:t> </a:t>
            </a:r>
            <a:r>
              <a:rPr kumimoji="0" lang="en-US" sz="1200" b="1" i="0" u="none" strike="noStrike" cap="none" normalizeH="0" baseline="0" dirty="0" err="1" smtClean="0">
                <a:ln>
                  <a:noFill/>
                </a:ln>
                <a:solidFill>
                  <a:schemeClr val="tx1"/>
                </a:solidFill>
                <a:effectLst/>
                <a:latin typeface="Arial" pitchFamily="34" charset="0"/>
                <a:cs typeface="Arial" pitchFamily="34" charset="0"/>
              </a:rPr>
              <a:t>medicale</a:t>
            </a:r>
            <a:r>
              <a:rPr kumimoji="0" lang="en-US" sz="1200" b="1" i="0" u="none" strike="noStrike" cap="none" normalizeH="0" baseline="0" dirty="0" smtClean="0">
                <a:ln>
                  <a:noFill/>
                </a:ln>
                <a:solidFill>
                  <a:schemeClr val="tx1"/>
                </a:solidFill>
                <a:effectLst/>
                <a:latin typeface="Arial"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wheel spokes="3"/>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44562"/>
          </a:xfrm>
        </p:spPr>
        <p:txBody>
          <a:bodyPr>
            <a:normAutofit/>
          </a:bodyPr>
          <a:lstStyle/>
          <a:p>
            <a:r>
              <a:rPr lang="it-IT" sz="2000" b="1" dirty="0">
                <a:latin typeface="Arial" pitchFamily="34" charset="0"/>
                <a:cs typeface="Arial" pitchFamily="34" charset="0"/>
              </a:rPr>
              <a:t>BIROUL PAZA BUNURI  </a:t>
            </a:r>
            <a:r>
              <a:rPr lang="en-US" sz="2000" dirty="0">
                <a:latin typeface="Arial" pitchFamily="34" charset="0"/>
                <a:cs typeface="Arial" pitchFamily="34" charset="0"/>
              </a:rPr>
              <a:t/>
            </a:r>
            <a:br>
              <a:rPr lang="en-US" sz="2000" dirty="0">
                <a:latin typeface="Arial" pitchFamily="34" charset="0"/>
                <a:cs typeface="Arial" pitchFamily="34" charset="0"/>
              </a:rPr>
            </a:br>
            <a:r>
              <a:rPr lang="it-IT" sz="2000" b="1" dirty="0">
                <a:latin typeface="Arial" pitchFamily="34" charset="0"/>
                <a:cs typeface="Arial" pitchFamily="34" charset="0"/>
              </a:rPr>
              <a:t>FORMAT DIN SEF BIROU SI 18 AGENTI DE </a:t>
            </a:r>
            <a:r>
              <a:rPr lang="it-IT" sz="2000" b="1" dirty="0" smtClean="0">
                <a:latin typeface="Arial" pitchFamily="34" charset="0"/>
                <a:cs typeface="Arial" pitchFamily="34" charset="0"/>
              </a:rPr>
              <a:t>SECURITATE</a:t>
            </a:r>
            <a:endParaRPr lang="en-US" sz="2000" dirty="0">
              <a:latin typeface="Arial" pitchFamily="34" charset="0"/>
              <a:cs typeface="Arial" pitchFamily="34" charset="0"/>
            </a:endParaRPr>
          </a:p>
        </p:txBody>
      </p:sp>
      <p:sp>
        <p:nvSpPr>
          <p:cNvPr id="18435" name="AutoShape 3"/>
          <p:cNvSpPr>
            <a:spLocks noChangeArrowheads="1"/>
          </p:cNvSpPr>
          <p:nvPr/>
        </p:nvSpPr>
        <p:spPr bwMode="auto">
          <a:xfrm>
            <a:off x="228600" y="838200"/>
            <a:ext cx="8763000" cy="5638800"/>
          </a:xfrm>
          <a:prstGeom prst="flowChartAlternateProcess">
            <a:avLst/>
          </a:prstGeom>
          <a:gradFill rotWithShape="0">
            <a:gsLst>
              <a:gs pos="0">
                <a:srgbClr val="666666"/>
              </a:gs>
              <a:gs pos="50000">
                <a:srgbClr val="CCCCCC"/>
              </a:gs>
              <a:gs pos="100000">
                <a:srgbClr val="666666"/>
              </a:gs>
            </a:gsLst>
            <a:lin ang="18900000" scaled="1"/>
          </a:gradFill>
          <a:ln w="12700">
            <a:solidFill>
              <a:srgbClr val="666666"/>
            </a:solidFill>
            <a:miter lim="800000"/>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pPr lvl="0" algn="just" fontAlgn="base">
              <a:spcBef>
                <a:spcPct val="0"/>
              </a:spcBef>
              <a:spcAft>
                <a:spcPts val="1000"/>
              </a:spcAft>
            </a:pPr>
            <a:r>
              <a:rPr kumimoji="0" lang="en-US" sz="1200" b="1" i="0" u="none" strike="noStrike" cap="none" normalizeH="0" baseline="0" dirty="0" smtClean="0">
                <a:ln>
                  <a:noFill/>
                </a:ln>
                <a:solidFill>
                  <a:schemeClr val="tx1"/>
                </a:solidFill>
                <a:effectLst/>
                <a:latin typeface="Arial" pitchFamily="34" charset="0"/>
                <a:cs typeface="Arial" pitchFamily="34" charset="0"/>
              </a:rPr>
              <a:t>	</a:t>
            </a:r>
            <a:r>
              <a:rPr kumimoji="0" lang="ro-RO" sz="1600" b="1" i="0" u="none" strike="noStrike" cap="none" normalizeH="0" baseline="0" dirty="0" err="1" smtClean="0">
                <a:ln>
                  <a:noFill/>
                </a:ln>
                <a:solidFill>
                  <a:schemeClr val="tx1"/>
                </a:solidFill>
                <a:effectLst/>
                <a:latin typeface="Arial" pitchFamily="34" charset="0"/>
                <a:cs typeface="Arial" pitchFamily="34" charset="0"/>
              </a:rPr>
              <a:t>Incepand</a:t>
            </a:r>
            <a:r>
              <a:rPr kumimoji="0" lang="ro-RO" sz="1600" b="1" i="0" u="none" strike="noStrike" cap="none" normalizeH="0" baseline="0" dirty="0" smtClean="0">
                <a:ln>
                  <a:noFill/>
                </a:ln>
                <a:solidFill>
                  <a:schemeClr val="tx1"/>
                </a:solidFill>
                <a:effectLst/>
                <a:latin typeface="Arial" pitchFamily="34" charset="0"/>
                <a:cs typeface="Arial" pitchFamily="34" charset="0"/>
              </a:rPr>
              <a:t> cu 01.01.2016 s-a asigurat, cu caracter permanent, paza  a 7 obiective (8 posturi de paza), respectiv: Primăria (2), Direcţia Taxe şi Impozite, Căminul de persoane vârstnice „Pietricica”, Centrul Social „Împreuna” si Centrul de servicii specializate pentru copii, Sala Polivalenta, Stadionul Municipal, precum si Punctul de colectare DEEE din str. Horea f.n, iar la sfarsitul anului 2016, datorita externalizarii serviciului de paza de la 4 obiective, </a:t>
            </a:r>
            <a:r>
              <a:rPr kumimoji="0" lang="en-US" sz="1600" b="1" i="0" u="none" strike="noStrike" cap="none" normalizeH="0" baseline="0" dirty="0" smtClean="0">
                <a:ln>
                  <a:noFill/>
                </a:ln>
                <a:solidFill>
                  <a:schemeClr val="tx1"/>
                </a:solidFill>
                <a:effectLst/>
                <a:latin typeface="Arial" pitchFamily="34" charset="0"/>
                <a:cs typeface="Arial" pitchFamily="34" charset="0"/>
              </a:rPr>
              <a:t>s-a </a:t>
            </a:r>
            <a:r>
              <a:rPr kumimoji="0" lang="en-US" sz="1600" b="1" i="0" u="none" strike="noStrike" cap="none" normalizeH="0" baseline="0" dirty="0" err="1" smtClean="0">
                <a:ln>
                  <a:noFill/>
                </a:ln>
                <a:solidFill>
                  <a:schemeClr val="tx1"/>
                </a:solidFill>
                <a:effectLst/>
                <a:latin typeface="Arial" pitchFamily="34" charset="0"/>
                <a:cs typeface="Arial" pitchFamily="34" charset="0"/>
              </a:rPr>
              <a:t>mentinut</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ro-RO" sz="1600" b="1" i="0" u="none" strike="noStrike" cap="none" normalizeH="0" baseline="0" dirty="0" smtClean="0">
                <a:ln>
                  <a:noFill/>
                </a:ln>
                <a:solidFill>
                  <a:schemeClr val="tx1"/>
                </a:solidFill>
                <a:effectLst/>
                <a:latin typeface="Arial" pitchFamily="34" charset="0"/>
                <a:cs typeface="Arial" pitchFamily="34" charset="0"/>
              </a:rPr>
              <a:t>paza la 3 obiective (4 posturi de paza), respectiv: Primaria (2), Sala Polivalenta si Punctul de colectare DEEE.</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600" b="1" i="0" u="none" strike="noStrike" cap="none" normalizeH="0" baseline="0" dirty="0" smtClean="0">
                <a:ln>
                  <a:noFill/>
                </a:ln>
                <a:solidFill>
                  <a:schemeClr val="tx1"/>
                </a:solidFill>
                <a:effectLst/>
                <a:latin typeface="Arial" pitchFamily="34" charset="0"/>
                <a:cs typeface="Arial" pitchFamily="34" charset="0"/>
              </a:rPr>
              <a:t>CONCLUZII</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1" fontAlgn="base" latinLnBrk="0" hangingPunct="1">
              <a:lnSpc>
                <a:spcPct val="100000"/>
              </a:lnSpc>
              <a:spcBef>
                <a:spcPct val="0"/>
              </a:spcBef>
              <a:spcAft>
                <a:spcPct val="0"/>
              </a:spcAft>
              <a:buClrTx/>
              <a:buSzTx/>
              <a:buFont typeface="Wingdings" pitchFamily="2" charset="2"/>
              <a:buChar char="v"/>
              <a:tabLst/>
            </a:pPr>
            <a:r>
              <a:rPr kumimoji="0" lang="ro-RO" sz="1600" b="1" i="0" u="none" strike="noStrike" cap="none" normalizeH="0" baseline="0" dirty="0" smtClean="0">
                <a:ln>
                  <a:noFill/>
                </a:ln>
                <a:solidFill>
                  <a:schemeClr val="tx1"/>
                </a:solidFill>
                <a:effectLst/>
                <a:latin typeface="Arial" pitchFamily="34" charset="0"/>
                <a:cs typeface="Arial" pitchFamily="34" charset="0"/>
              </a:rPr>
              <a:t>Activitatea de paza a fost corespunzatoare, prezenta agentilor de securitate a condus la neinregistrarea de infractiuni comise prin efractie in aceste obiective</a:t>
            </a:r>
            <a:r>
              <a:rPr kumimoji="0" lang="en-US" sz="1600" b="1" i="0" u="none" strike="noStrike" cap="none" normalizeH="0" baseline="0" dirty="0" smtClean="0">
                <a:ln>
                  <a:noFill/>
                </a:ln>
                <a:solidFill>
                  <a:schemeClr val="tx1"/>
                </a:solidFill>
                <a:effectLst/>
                <a:latin typeface="Arial" pitchFamily="34" charset="0"/>
                <a:cs typeface="Arial" pitchFamily="34" charset="0"/>
              </a:rPr>
              <a:t>, la </a:t>
            </a:r>
            <a:r>
              <a:rPr kumimoji="0" lang="en-US" sz="1600" b="1" i="0" u="none" strike="noStrike" cap="none" normalizeH="0" baseline="0" dirty="0" err="1" smtClean="0">
                <a:ln>
                  <a:noFill/>
                </a:ln>
                <a:solidFill>
                  <a:schemeClr val="tx1"/>
                </a:solidFill>
                <a:effectLst/>
                <a:latin typeface="Arial" pitchFamily="34" charset="0"/>
                <a:cs typeface="Arial" pitchFamily="34" charset="0"/>
              </a:rPr>
              <a:t>tulburari</a:t>
            </a:r>
            <a:r>
              <a:rPr kumimoji="0" lang="en-US" sz="1600" b="1" i="0" u="none" strike="noStrike" cap="none" normalizeH="0" baseline="0" dirty="0" smtClean="0">
                <a:ln>
                  <a:noFill/>
                </a:ln>
                <a:solidFill>
                  <a:schemeClr val="tx1"/>
                </a:solidFill>
                <a:effectLst/>
                <a:latin typeface="Arial" pitchFamily="34" charset="0"/>
                <a:cs typeface="Arial" pitchFamily="34" charset="0"/>
              </a:rPr>
              <a:t> in </a:t>
            </a:r>
            <a:r>
              <a:rPr kumimoji="0" lang="en-US" sz="1600" b="1" i="0" u="none" strike="noStrike" cap="none" normalizeH="0" baseline="0" dirty="0" err="1" smtClean="0">
                <a:ln>
                  <a:noFill/>
                </a:ln>
                <a:solidFill>
                  <a:schemeClr val="tx1"/>
                </a:solidFill>
                <a:effectLst/>
                <a:latin typeface="Arial" pitchFamily="34" charset="0"/>
                <a:cs typeface="Arial" pitchFamily="34" charset="0"/>
              </a:rPr>
              <a:t>incinta</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sediilor</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sau</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alte</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evenimente</a:t>
            </a:r>
            <a:r>
              <a:rPr kumimoji="0" lang="en-US" sz="1600" b="1" i="0" u="none" strike="noStrike" cap="none" normalizeH="0" baseline="0" dirty="0" smtClean="0">
                <a:ln>
                  <a:noFill/>
                </a:ln>
                <a:solidFill>
                  <a:schemeClr val="tx1"/>
                </a:solidFill>
                <a:effectLst/>
                <a:latin typeface="Arial" pitchFamily="34" charset="0"/>
                <a:cs typeface="Arial" pitchFamily="34" charset="0"/>
              </a:rPr>
              <a:t> negative</a:t>
            </a:r>
            <a:r>
              <a:rPr kumimoji="0" lang="ro-RO" sz="1600" b="1" i="0" u="none" strike="noStrike" cap="none" normalizeH="0" baseline="0" dirty="0" smtClean="0">
                <a:ln>
                  <a:noFill/>
                </a:ln>
                <a:solidFill>
                  <a:schemeClr val="tx1"/>
                </a:solidFill>
                <a:effectLst/>
                <a:latin typeface="Arial" pitchFamily="34" charset="0"/>
                <a:cs typeface="Arial" pitchFamily="34" charset="0"/>
              </a:rPr>
              <a:t>.</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1" fontAlgn="base" latinLnBrk="0" hangingPunct="1">
              <a:lnSpc>
                <a:spcPct val="100000"/>
              </a:lnSpc>
              <a:spcBef>
                <a:spcPct val="0"/>
              </a:spcBef>
              <a:spcAft>
                <a:spcPct val="0"/>
              </a:spcAft>
              <a:buClrTx/>
              <a:buSzTx/>
              <a:buFont typeface="Wingdings" pitchFamily="2" charset="2"/>
              <a:buChar char="v"/>
              <a:tabLst/>
            </a:pPr>
            <a:endParaRPr kumimoji="0" lang="ro-RO" sz="1600" b="1"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1" fontAlgn="base" latinLnBrk="0" hangingPunct="1">
              <a:lnSpc>
                <a:spcPct val="100000"/>
              </a:lnSpc>
              <a:spcBef>
                <a:spcPct val="0"/>
              </a:spcBef>
              <a:spcAft>
                <a:spcPct val="0"/>
              </a:spcAft>
              <a:buClrTx/>
              <a:buSzTx/>
              <a:buFont typeface="Wingdings" pitchFamily="2" charset="2"/>
              <a:buChar char="v"/>
              <a:tabLst/>
            </a:pPr>
            <a:r>
              <a:rPr kumimoji="0" lang="ro-RO" sz="1600" b="1" i="0" u="none" strike="noStrike" cap="none" normalizeH="0" baseline="0" dirty="0" smtClean="0">
                <a:ln>
                  <a:noFill/>
                </a:ln>
                <a:solidFill>
                  <a:schemeClr val="tx1"/>
                </a:solidFill>
                <a:effectLst/>
                <a:latin typeface="Arial" pitchFamily="34" charset="0"/>
                <a:cs typeface="Arial" pitchFamily="34" charset="0"/>
              </a:rPr>
              <a:t>In prezent numarul agentilor de securitate a scazut de la 24 (inceputul anului 2016) la 18.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1" fontAlgn="base" latinLnBrk="0" hangingPunct="1">
              <a:lnSpc>
                <a:spcPct val="100000"/>
              </a:lnSpc>
              <a:spcBef>
                <a:spcPct val="0"/>
              </a:spcBef>
              <a:spcAft>
                <a:spcPct val="0"/>
              </a:spcAft>
              <a:buClrTx/>
              <a:buSzTx/>
              <a:buFont typeface="Wingdings" pitchFamily="2" charset="2"/>
              <a:buChar char="v"/>
              <a:tabLst/>
            </a:pPr>
            <a:endParaRPr lang="en-US" sz="1600" b="1" dirty="0" smtClean="0">
              <a:latin typeface="Arial" pitchFamily="34" charset="0"/>
              <a:cs typeface="Arial" pitchFamily="34" charset="0"/>
            </a:endParaRPr>
          </a:p>
          <a:p>
            <a:pPr marL="457200" marR="0" lvl="1" indent="0" algn="just"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1600" b="1" i="0" u="none" strike="noStrike" cap="none" normalizeH="0" baseline="0" dirty="0" err="1" smtClean="0">
                <a:ln>
                  <a:noFill/>
                </a:ln>
                <a:solidFill>
                  <a:schemeClr val="tx1"/>
                </a:solidFill>
                <a:effectLst/>
                <a:latin typeface="Arial" pitchFamily="34" charset="0"/>
                <a:cs typeface="Arial" pitchFamily="34" charset="0"/>
              </a:rPr>
              <a:t>Prin</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externalizarea</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serviciului</a:t>
            </a:r>
            <a:r>
              <a:rPr kumimoji="0" lang="en-US" sz="1600" b="1" i="0" u="none" strike="noStrike" cap="none" normalizeH="0" baseline="0" dirty="0" smtClean="0">
                <a:ln>
                  <a:noFill/>
                </a:ln>
                <a:solidFill>
                  <a:schemeClr val="tx1"/>
                </a:solidFill>
                <a:effectLst/>
                <a:latin typeface="Arial" pitchFamily="34" charset="0"/>
                <a:cs typeface="Arial" pitchFamily="34" charset="0"/>
              </a:rPr>
              <a:t> de </a:t>
            </a:r>
            <a:r>
              <a:rPr kumimoji="0" lang="en-US" sz="1600" b="1" i="0" u="none" strike="noStrike" cap="none" normalizeH="0" baseline="0" dirty="0" err="1" smtClean="0">
                <a:ln>
                  <a:noFill/>
                </a:ln>
                <a:solidFill>
                  <a:schemeClr val="tx1"/>
                </a:solidFill>
                <a:effectLst/>
                <a:latin typeface="Arial" pitchFamily="34" charset="0"/>
                <a:cs typeface="Arial" pitchFamily="34" charset="0"/>
              </a:rPr>
              <a:t>paza</a:t>
            </a:r>
            <a:r>
              <a:rPr kumimoji="0" lang="en-US" sz="1600" b="1" i="0" u="none" strike="noStrike" cap="none" normalizeH="0" baseline="0" dirty="0" smtClean="0">
                <a:ln>
                  <a:noFill/>
                </a:ln>
                <a:solidFill>
                  <a:schemeClr val="tx1"/>
                </a:solidFill>
                <a:effectLst/>
                <a:latin typeface="Arial" pitchFamily="34" charset="0"/>
                <a:cs typeface="Arial" pitchFamily="34" charset="0"/>
              </a:rPr>
              <a:t> s-a </a:t>
            </a:r>
            <a:r>
              <a:rPr kumimoji="0" lang="en-US" sz="1600" b="1" i="0" u="none" strike="noStrike" cap="none" normalizeH="0" baseline="0" dirty="0" err="1" smtClean="0">
                <a:ln>
                  <a:noFill/>
                </a:ln>
                <a:solidFill>
                  <a:schemeClr val="tx1"/>
                </a:solidFill>
                <a:effectLst/>
                <a:latin typeface="Arial" pitchFamily="34" charset="0"/>
                <a:cs typeface="Arial" pitchFamily="34" charset="0"/>
              </a:rPr>
              <a:t>redus</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numarul</a:t>
            </a:r>
            <a:r>
              <a:rPr kumimoji="0" lang="en-US" sz="1600" b="1" i="0" u="none" strike="noStrike" cap="none" normalizeH="0" baseline="0" dirty="0" smtClean="0">
                <a:ln>
                  <a:noFill/>
                </a:ln>
                <a:solidFill>
                  <a:schemeClr val="tx1"/>
                </a:solidFill>
                <a:effectLst/>
                <a:latin typeface="Arial" pitchFamily="34" charset="0"/>
                <a:cs typeface="Arial" pitchFamily="34" charset="0"/>
              </a:rPr>
              <a:t> de </a:t>
            </a:r>
            <a:r>
              <a:rPr kumimoji="0" lang="en-US" sz="1600" b="1" i="0" u="none" strike="noStrike" cap="none" normalizeH="0" baseline="0" dirty="0" err="1" smtClean="0">
                <a:ln>
                  <a:noFill/>
                </a:ln>
                <a:solidFill>
                  <a:schemeClr val="tx1"/>
                </a:solidFill>
                <a:effectLst/>
                <a:latin typeface="Arial" pitchFamily="34" charset="0"/>
                <a:cs typeface="Arial" pitchFamily="34" charset="0"/>
              </a:rPr>
              <a:t>agenti</a:t>
            </a:r>
            <a:r>
              <a:rPr kumimoji="0" lang="en-US" sz="1600" b="1" i="0" u="none" strike="noStrike" cap="none" normalizeH="0" dirty="0" smtClean="0">
                <a:ln>
                  <a:noFill/>
                </a:ln>
                <a:solidFill>
                  <a:schemeClr val="tx1"/>
                </a:solidFill>
                <a:effectLst/>
                <a:latin typeface="Arial" pitchFamily="34" charset="0"/>
                <a:cs typeface="Arial" pitchFamily="34" charset="0"/>
              </a:rPr>
              <a:t> de </a:t>
            </a:r>
            <a:r>
              <a:rPr kumimoji="0" lang="en-US" sz="1600" b="1" i="0" u="none" strike="noStrike" cap="none" normalizeH="0" dirty="0" err="1" smtClean="0">
                <a:ln>
                  <a:noFill/>
                </a:ln>
                <a:solidFill>
                  <a:schemeClr val="tx1"/>
                </a:solidFill>
                <a:effectLst/>
                <a:latin typeface="Arial" pitchFamily="34" charset="0"/>
                <a:cs typeface="Arial" pitchFamily="34" charset="0"/>
              </a:rPr>
              <a:t>securitate</a:t>
            </a:r>
            <a:r>
              <a:rPr kumimoji="0" lang="en-US" sz="1600" b="1" i="0" u="none" strike="noStrike" cap="none" normalizeH="0" dirty="0" smtClean="0">
                <a:ln>
                  <a:noFill/>
                </a:ln>
                <a:solidFill>
                  <a:schemeClr val="tx1"/>
                </a:solidFill>
                <a:effectLst/>
                <a:latin typeface="Arial" pitchFamily="34" charset="0"/>
                <a:cs typeface="Arial" pitchFamily="34" charset="0"/>
              </a:rPr>
              <a:t>, </a:t>
            </a:r>
            <a:r>
              <a:rPr kumimoji="0" lang="en-US" sz="1600" b="1" i="0" u="none" strike="noStrike" cap="none" normalizeH="0" dirty="0" err="1" smtClean="0">
                <a:ln>
                  <a:noFill/>
                </a:ln>
                <a:solidFill>
                  <a:schemeClr val="tx1"/>
                </a:solidFill>
                <a:effectLst/>
                <a:latin typeface="Arial" pitchFamily="34" charset="0"/>
                <a:cs typeface="Arial" pitchFamily="34" charset="0"/>
              </a:rPr>
              <a:t>posturile</a:t>
            </a:r>
            <a:r>
              <a:rPr kumimoji="0" lang="en-US" sz="1600" b="1" i="0" u="none" strike="noStrike" cap="none" normalizeH="0" dirty="0" smtClean="0">
                <a:ln>
                  <a:noFill/>
                </a:ln>
                <a:solidFill>
                  <a:schemeClr val="tx1"/>
                </a:solidFill>
                <a:effectLst/>
                <a:latin typeface="Arial" pitchFamily="34" charset="0"/>
                <a:cs typeface="Arial" pitchFamily="34" charset="0"/>
              </a:rPr>
              <a:t> </a:t>
            </a:r>
            <a:r>
              <a:rPr kumimoji="0" lang="en-US" sz="1600" b="1" i="0" u="none" strike="noStrike" cap="none" normalizeH="0" dirty="0" err="1" smtClean="0">
                <a:ln>
                  <a:noFill/>
                </a:ln>
                <a:solidFill>
                  <a:schemeClr val="tx1"/>
                </a:solidFill>
                <a:effectLst/>
                <a:latin typeface="Arial" pitchFamily="34" charset="0"/>
                <a:cs typeface="Arial" pitchFamily="34" charset="0"/>
              </a:rPr>
              <a:t>ramase</a:t>
            </a:r>
            <a:r>
              <a:rPr kumimoji="0" lang="en-US" sz="1600" b="1" i="0" u="none" strike="noStrike" cap="none" normalizeH="0" dirty="0" smtClean="0">
                <a:ln>
                  <a:noFill/>
                </a:ln>
                <a:solidFill>
                  <a:schemeClr val="tx1"/>
                </a:solidFill>
                <a:effectLst/>
                <a:latin typeface="Arial" pitchFamily="34" charset="0"/>
                <a:cs typeface="Arial" pitchFamily="34" charset="0"/>
              </a:rPr>
              <a:t> </a:t>
            </a:r>
            <a:r>
              <a:rPr kumimoji="0" lang="en-US" sz="1600" b="1" i="0" u="none" strike="noStrike" cap="none" normalizeH="0" dirty="0" err="1" smtClean="0">
                <a:ln>
                  <a:noFill/>
                </a:ln>
                <a:solidFill>
                  <a:schemeClr val="tx1"/>
                </a:solidFill>
                <a:effectLst/>
                <a:latin typeface="Arial" pitchFamily="34" charset="0"/>
                <a:cs typeface="Arial" pitchFamily="34" charset="0"/>
              </a:rPr>
              <a:t>vacante</a:t>
            </a:r>
            <a:r>
              <a:rPr kumimoji="0" lang="en-US" sz="1600" b="1" i="0" u="none" strike="noStrike" cap="none" normalizeH="0" dirty="0" smtClean="0">
                <a:ln>
                  <a:noFill/>
                </a:ln>
                <a:solidFill>
                  <a:schemeClr val="tx1"/>
                </a:solidFill>
                <a:effectLst/>
                <a:latin typeface="Arial" pitchFamily="34" charset="0"/>
                <a:cs typeface="Arial" pitchFamily="34" charset="0"/>
              </a:rPr>
              <a:t> </a:t>
            </a:r>
            <a:r>
              <a:rPr kumimoji="0" lang="en-US" sz="1600" b="1" i="0" u="none" strike="noStrike" cap="none" normalizeH="0" dirty="0" err="1" smtClean="0">
                <a:ln>
                  <a:noFill/>
                </a:ln>
                <a:solidFill>
                  <a:schemeClr val="tx1"/>
                </a:solidFill>
                <a:effectLst/>
                <a:latin typeface="Arial" pitchFamily="34" charset="0"/>
                <a:cs typeface="Arial" pitchFamily="34" charset="0"/>
              </a:rPr>
              <a:t>fiind</a:t>
            </a:r>
            <a:r>
              <a:rPr kumimoji="0" lang="en-US" sz="1600" b="1" i="0" u="none" strike="noStrike" cap="none" normalizeH="0" dirty="0" smtClean="0">
                <a:ln>
                  <a:noFill/>
                </a:ln>
                <a:solidFill>
                  <a:schemeClr val="tx1"/>
                </a:solidFill>
                <a:effectLst/>
                <a:latin typeface="Arial" pitchFamily="34" charset="0"/>
                <a:cs typeface="Arial" pitchFamily="34" charset="0"/>
              </a:rPr>
              <a:t> </a:t>
            </a:r>
            <a:r>
              <a:rPr kumimoji="0" lang="en-US" sz="1600" b="1" i="0" u="none" strike="noStrike" cap="none" normalizeH="0" dirty="0" err="1" smtClean="0">
                <a:ln>
                  <a:noFill/>
                </a:ln>
                <a:solidFill>
                  <a:schemeClr val="tx1"/>
                </a:solidFill>
                <a:effectLst/>
                <a:latin typeface="Arial" pitchFamily="34" charset="0"/>
                <a:cs typeface="Arial" pitchFamily="34" charset="0"/>
              </a:rPr>
              <a:t>transformate</a:t>
            </a:r>
            <a:r>
              <a:rPr kumimoji="0" lang="en-US" sz="1600" b="1" i="0" u="none" strike="noStrike" cap="none" normalizeH="0" dirty="0" smtClean="0">
                <a:ln>
                  <a:noFill/>
                </a:ln>
                <a:solidFill>
                  <a:schemeClr val="tx1"/>
                </a:solidFill>
                <a:effectLst/>
                <a:latin typeface="Arial" pitchFamily="34" charset="0"/>
                <a:cs typeface="Arial" pitchFamily="34" charset="0"/>
              </a:rPr>
              <a:t> </a:t>
            </a:r>
            <a:r>
              <a:rPr kumimoji="0" lang="en-US" sz="1600" b="1" i="0" u="none" strike="noStrike" cap="none" normalizeH="0" dirty="0" err="1" smtClean="0">
                <a:ln>
                  <a:noFill/>
                </a:ln>
                <a:solidFill>
                  <a:schemeClr val="tx1"/>
                </a:solidFill>
                <a:effectLst/>
                <a:latin typeface="Arial" pitchFamily="34" charset="0"/>
                <a:cs typeface="Arial" pitchFamily="34" charset="0"/>
              </a:rPr>
              <a:t>si</a:t>
            </a:r>
            <a:r>
              <a:rPr kumimoji="0" lang="en-US" sz="1600" b="1" i="0" u="none" strike="noStrike" cap="none" normalizeH="0" dirty="0" smtClean="0">
                <a:ln>
                  <a:noFill/>
                </a:ln>
                <a:solidFill>
                  <a:schemeClr val="tx1"/>
                </a:solidFill>
                <a:effectLst/>
                <a:latin typeface="Arial" pitchFamily="34" charset="0"/>
                <a:cs typeface="Arial" pitchFamily="34" charset="0"/>
              </a:rPr>
              <a:t> </a:t>
            </a:r>
            <a:r>
              <a:rPr kumimoji="0" lang="en-US" sz="1600" b="1" i="0" u="none" strike="noStrike" cap="none" normalizeH="0" dirty="0" err="1" smtClean="0">
                <a:ln>
                  <a:noFill/>
                </a:ln>
                <a:solidFill>
                  <a:schemeClr val="tx1"/>
                </a:solidFill>
                <a:effectLst/>
                <a:latin typeface="Arial" pitchFamily="34" charset="0"/>
                <a:cs typeface="Arial" pitchFamily="34" charset="0"/>
              </a:rPr>
              <a:t>transferate</a:t>
            </a:r>
            <a:r>
              <a:rPr kumimoji="0" lang="en-US" sz="1600" b="1" i="0" u="none" strike="noStrike" cap="none" normalizeH="0" dirty="0" smtClean="0">
                <a:ln>
                  <a:noFill/>
                </a:ln>
                <a:solidFill>
                  <a:schemeClr val="tx1"/>
                </a:solidFill>
                <a:effectLst/>
                <a:latin typeface="Arial" pitchFamily="34" charset="0"/>
                <a:cs typeface="Arial" pitchFamily="34" charset="0"/>
              </a:rPr>
              <a:t> in </a:t>
            </a:r>
            <a:r>
              <a:rPr kumimoji="0" lang="en-US" sz="1600" b="1" i="0" u="none" strike="noStrike" cap="none" normalizeH="0" dirty="0" err="1" smtClean="0">
                <a:ln>
                  <a:noFill/>
                </a:ln>
                <a:solidFill>
                  <a:schemeClr val="tx1"/>
                </a:solidFill>
                <a:effectLst/>
                <a:latin typeface="Arial" pitchFamily="34" charset="0"/>
                <a:cs typeface="Arial" pitchFamily="34" charset="0"/>
              </a:rPr>
              <a:t>cadrul</a:t>
            </a:r>
            <a:r>
              <a:rPr kumimoji="0" lang="en-US" sz="1600" b="1" i="0" u="none" strike="noStrike" cap="none" normalizeH="0" dirty="0" smtClean="0">
                <a:ln>
                  <a:noFill/>
                </a:ln>
                <a:solidFill>
                  <a:schemeClr val="tx1"/>
                </a:solidFill>
                <a:effectLst/>
                <a:latin typeface="Arial" pitchFamily="34" charset="0"/>
                <a:cs typeface="Arial" pitchFamily="34" charset="0"/>
              </a:rPr>
              <a:t> </a:t>
            </a:r>
            <a:r>
              <a:rPr kumimoji="0" lang="en-US" sz="1600" b="1" i="0" u="none" strike="noStrike" cap="none" normalizeH="0" dirty="0" err="1" smtClean="0">
                <a:ln>
                  <a:noFill/>
                </a:ln>
                <a:solidFill>
                  <a:schemeClr val="tx1"/>
                </a:solidFill>
                <a:effectLst/>
                <a:latin typeface="Arial" pitchFamily="34" charset="0"/>
                <a:cs typeface="Arial" pitchFamily="34" charset="0"/>
              </a:rPr>
              <a:t>Biroului</a:t>
            </a:r>
            <a:r>
              <a:rPr kumimoji="0" lang="en-US" sz="1600" b="1" i="0" u="none" strike="noStrike" cap="none" normalizeH="0" dirty="0" smtClean="0">
                <a:ln>
                  <a:noFill/>
                </a:ln>
                <a:solidFill>
                  <a:schemeClr val="tx1"/>
                </a:solidFill>
                <a:effectLst/>
                <a:latin typeface="Arial" pitchFamily="34" charset="0"/>
                <a:cs typeface="Arial" pitchFamily="34" charset="0"/>
              </a:rPr>
              <a:t> </a:t>
            </a:r>
            <a:r>
              <a:rPr kumimoji="0" lang="en-US" sz="1600" b="1" i="0" u="none" strike="noStrike" cap="none" normalizeH="0" dirty="0" err="1" smtClean="0">
                <a:ln>
                  <a:noFill/>
                </a:ln>
                <a:solidFill>
                  <a:schemeClr val="tx1"/>
                </a:solidFill>
                <a:effectLst/>
                <a:latin typeface="Arial" pitchFamily="34" charset="0"/>
                <a:cs typeface="Arial" pitchFamily="34" charset="0"/>
              </a:rPr>
              <a:t>Ordine</a:t>
            </a:r>
            <a:r>
              <a:rPr kumimoji="0" lang="en-US" sz="1600" b="1" i="0" u="none" strike="noStrike" cap="none" normalizeH="0" dirty="0" smtClean="0">
                <a:ln>
                  <a:noFill/>
                </a:ln>
                <a:solidFill>
                  <a:schemeClr val="tx1"/>
                </a:solidFill>
                <a:effectLst/>
                <a:latin typeface="Arial" pitchFamily="34" charset="0"/>
                <a:cs typeface="Arial" pitchFamily="34" charset="0"/>
              </a:rPr>
              <a:t> </a:t>
            </a:r>
            <a:r>
              <a:rPr kumimoji="0" lang="en-US" sz="1600" b="1" i="0" u="none" strike="noStrike" cap="none" normalizeH="0" dirty="0" err="1" smtClean="0">
                <a:ln>
                  <a:noFill/>
                </a:ln>
                <a:solidFill>
                  <a:schemeClr val="tx1"/>
                </a:solidFill>
                <a:effectLst/>
                <a:latin typeface="Arial" pitchFamily="34" charset="0"/>
                <a:cs typeface="Arial" pitchFamily="34" charset="0"/>
              </a:rPr>
              <a:t>Publica</a:t>
            </a:r>
            <a:r>
              <a:rPr kumimoji="0" lang="en-US" sz="1600" b="1" i="0" u="none" strike="noStrike" cap="none" normalizeH="0" dirty="0" smtClean="0">
                <a:ln>
                  <a:noFill/>
                </a:ln>
                <a:solidFill>
                  <a:schemeClr val="tx1"/>
                </a:solidFill>
                <a:effectLst/>
                <a:latin typeface="Arial" pitchFamily="34" charset="0"/>
                <a:cs typeface="Arial" pitchFamily="34" charset="0"/>
              </a:rPr>
              <a:t> – </a:t>
            </a:r>
            <a:r>
              <a:rPr kumimoji="0" lang="en-US" sz="1600" b="1" i="0" u="none" strike="noStrike" cap="none" normalizeH="0" dirty="0" err="1" smtClean="0">
                <a:ln>
                  <a:noFill/>
                </a:ln>
                <a:solidFill>
                  <a:schemeClr val="tx1"/>
                </a:solidFill>
                <a:effectLst/>
                <a:latin typeface="Arial" pitchFamily="34" charset="0"/>
                <a:cs typeface="Arial" pitchFamily="34" charset="0"/>
              </a:rPr>
              <a:t>acesta</a:t>
            </a:r>
            <a:r>
              <a:rPr kumimoji="0" lang="en-US" sz="1600" b="1" i="0" u="none" strike="noStrike" cap="none" normalizeH="0" dirty="0" smtClean="0">
                <a:ln>
                  <a:noFill/>
                </a:ln>
                <a:solidFill>
                  <a:schemeClr val="tx1"/>
                </a:solidFill>
                <a:effectLst/>
                <a:latin typeface="Arial" pitchFamily="34" charset="0"/>
                <a:cs typeface="Arial" pitchFamily="34" charset="0"/>
              </a:rPr>
              <a:t> </a:t>
            </a:r>
            <a:r>
              <a:rPr kumimoji="0" lang="en-US" sz="1600" b="1" i="0" u="none" strike="noStrike" cap="none" normalizeH="0" dirty="0" err="1" smtClean="0">
                <a:ln>
                  <a:noFill/>
                </a:ln>
                <a:solidFill>
                  <a:schemeClr val="tx1"/>
                </a:solidFill>
                <a:effectLst/>
                <a:latin typeface="Arial" pitchFamily="34" charset="0"/>
                <a:cs typeface="Arial" pitchFamily="34" charset="0"/>
              </a:rPr>
              <a:t>ajungand</a:t>
            </a:r>
            <a:r>
              <a:rPr kumimoji="0" lang="en-US" sz="1600" b="1" i="0" u="none" strike="noStrike" cap="none" normalizeH="0" dirty="0" smtClean="0">
                <a:ln>
                  <a:noFill/>
                </a:ln>
                <a:solidFill>
                  <a:schemeClr val="tx1"/>
                </a:solidFill>
                <a:effectLst/>
                <a:latin typeface="Arial" pitchFamily="34" charset="0"/>
                <a:cs typeface="Arial" pitchFamily="34" charset="0"/>
              </a:rPr>
              <a:t> in </a:t>
            </a:r>
            <a:r>
              <a:rPr kumimoji="0" lang="en-US" sz="1600" b="1" i="0" u="none" strike="noStrike" cap="none" normalizeH="0" dirty="0" err="1" smtClean="0">
                <a:ln>
                  <a:noFill/>
                </a:ln>
                <a:solidFill>
                  <a:schemeClr val="tx1"/>
                </a:solidFill>
                <a:effectLst/>
                <a:latin typeface="Arial" pitchFamily="34" charset="0"/>
                <a:cs typeface="Arial" pitchFamily="34" charset="0"/>
              </a:rPr>
              <a:t>prezent</a:t>
            </a:r>
            <a:r>
              <a:rPr kumimoji="0" lang="en-US" sz="1600" b="1" i="0" u="none" strike="noStrike" cap="none" normalizeH="0" dirty="0" smtClean="0">
                <a:ln>
                  <a:noFill/>
                </a:ln>
                <a:solidFill>
                  <a:schemeClr val="tx1"/>
                </a:solidFill>
                <a:effectLst/>
                <a:latin typeface="Arial" pitchFamily="34" charset="0"/>
                <a:cs typeface="Arial" pitchFamily="34" charset="0"/>
              </a:rPr>
              <a:t> la un </a:t>
            </a:r>
            <a:r>
              <a:rPr kumimoji="0" lang="en-US" sz="1600" b="1" i="0" u="none" strike="noStrike" cap="none" normalizeH="0" dirty="0" err="1" smtClean="0">
                <a:ln>
                  <a:noFill/>
                </a:ln>
                <a:solidFill>
                  <a:schemeClr val="tx1"/>
                </a:solidFill>
                <a:effectLst/>
                <a:latin typeface="Arial" pitchFamily="34" charset="0"/>
                <a:cs typeface="Arial" pitchFamily="34" charset="0"/>
              </a:rPr>
              <a:t>numar</a:t>
            </a:r>
            <a:r>
              <a:rPr kumimoji="0" lang="en-US" sz="1600" b="1" i="0" u="none" strike="noStrike" cap="none" normalizeH="0" dirty="0" smtClean="0">
                <a:ln>
                  <a:noFill/>
                </a:ln>
                <a:solidFill>
                  <a:schemeClr val="tx1"/>
                </a:solidFill>
                <a:effectLst/>
                <a:latin typeface="Arial" pitchFamily="34" charset="0"/>
                <a:cs typeface="Arial" pitchFamily="34" charset="0"/>
              </a:rPr>
              <a:t> de 56 </a:t>
            </a:r>
            <a:r>
              <a:rPr kumimoji="0" lang="en-US" sz="1600" b="1" i="0" u="none" strike="noStrike" cap="none" normalizeH="0" dirty="0" err="1" smtClean="0">
                <a:ln>
                  <a:noFill/>
                </a:ln>
                <a:solidFill>
                  <a:schemeClr val="tx1"/>
                </a:solidFill>
                <a:effectLst/>
                <a:latin typeface="Arial" pitchFamily="34" charset="0"/>
                <a:cs typeface="Arial" pitchFamily="34" charset="0"/>
              </a:rPr>
              <a:t>posturi</a:t>
            </a:r>
            <a:r>
              <a:rPr kumimoji="0" lang="en-US" sz="1600" b="1" i="0" u="none" strike="noStrike" cap="none" normalizeH="0" dirty="0" smtClean="0">
                <a:ln>
                  <a:noFill/>
                </a:ln>
                <a:solidFill>
                  <a:schemeClr val="tx1"/>
                </a:solidFill>
                <a:effectLst/>
                <a:latin typeface="Arial"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a:bodyPr>
          <a:lstStyle/>
          <a:p>
            <a:r>
              <a:rPr lang="it-IT" sz="2200" b="1" dirty="0" smtClean="0">
                <a:latin typeface="Arial" pitchFamily="34" charset="0"/>
                <a:cs typeface="Arial" pitchFamily="34" charset="0"/>
              </a:rPr>
              <a:t>BIROUL SIGURANTA RUTIERA</a:t>
            </a:r>
            <a:r>
              <a:rPr lang="en-US" sz="2200" dirty="0" smtClean="0">
                <a:latin typeface="Arial" pitchFamily="34" charset="0"/>
                <a:cs typeface="Arial" pitchFamily="34" charset="0"/>
              </a:rPr>
              <a:t/>
            </a:r>
            <a:br>
              <a:rPr lang="en-US" sz="2200" dirty="0" smtClean="0">
                <a:latin typeface="Arial" pitchFamily="34" charset="0"/>
                <a:cs typeface="Arial" pitchFamily="34" charset="0"/>
              </a:rPr>
            </a:br>
            <a:r>
              <a:rPr lang="it-IT" sz="2200" b="1" dirty="0" smtClean="0">
                <a:latin typeface="Arial" pitchFamily="34" charset="0"/>
                <a:cs typeface="Arial" pitchFamily="34" charset="0"/>
              </a:rPr>
              <a:t>FORMAT DIN 6 POLITISTI LOCALI</a:t>
            </a:r>
            <a:endParaRPr lang="en-US" sz="2200" dirty="0">
              <a:latin typeface="Arial" pitchFamily="34" charset="0"/>
              <a:cs typeface="Arial" pitchFamily="34" charset="0"/>
            </a:endParaRPr>
          </a:p>
        </p:txBody>
      </p:sp>
      <p:sp>
        <p:nvSpPr>
          <p:cNvPr id="19458" name="Text Box 2"/>
          <p:cNvSpPr txBox="1">
            <a:spLocks noChangeArrowheads="1"/>
          </p:cNvSpPr>
          <p:nvPr/>
        </p:nvSpPr>
        <p:spPr bwMode="auto">
          <a:xfrm>
            <a:off x="1524000" y="1066800"/>
            <a:ext cx="7019925" cy="5486400"/>
          </a:xfrm>
          <a:prstGeom prst="rect">
            <a:avLst/>
          </a:prstGeom>
          <a:gradFill rotWithShape="0">
            <a:gsLst>
              <a:gs pos="0">
                <a:srgbClr val="B2A1C7"/>
              </a:gs>
              <a:gs pos="50000">
                <a:srgbClr val="E5DFEC"/>
              </a:gs>
              <a:gs pos="100000">
                <a:srgbClr val="B2A1C7"/>
              </a:gs>
            </a:gsLst>
            <a:lin ang="18900000" scaled="1"/>
          </a:gradFill>
          <a:ln w="12700">
            <a:solidFill>
              <a:srgbClr val="B2A1C7"/>
            </a:solidFill>
            <a:miter lim="800000"/>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357188" lvl="0" indent="0" algn="l" defTabSz="914400" rtl="0" eaLnBrk="1" fontAlgn="base" latinLnBrk="0" hangingPunct="1">
              <a:lnSpc>
                <a:spcPct val="100000"/>
              </a:lnSpc>
              <a:spcBef>
                <a:spcPct val="0"/>
              </a:spcBef>
              <a:spcAft>
                <a:spcPts val="1000"/>
              </a:spcAft>
              <a:buClrTx/>
              <a:buSzTx/>
              <a:buFontTx/>
              <a:buNone/>
              <a:tabLst/>
            </a:pPr>
            <a:endParaRPr kumimoji="0" lang="it-IT"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err="1" smtClean="0">
                <a:ln>
                  <a:noFill/>
                </a:ln>
                <a:solidFill>
                  <a:srgbClr val="000000"/>
                </a:solidFill>
                <a:effectLst/>
                <a:latin typeface="Arial" pitchFamily="34" charset="0"/>
                <a:cs typeface="Arial" pitchFamily="34" charset="0"/>
              </a:rPr>
              <a:t>Infractiuni</a:t>
            </a:r>
            <a:r>
              <a:rPr kumimoji="0" lang="en-US" sz="1200" b="1" i="0" u="none" strike="noStrike" cap="none" normalizeH="0" baseline="0" dirty="0" smtClean="0">
                <a:ln>
                  <a:noFill/>
                </a:ln>
                <a:solidFill>
                  <a:srgbClr val="000000"/>
                </a:solidFill>
                <a:effectLst/>
                <a:latin typeface="Arial" pitchFamily="34" charset="0"/>
                <a:cs typeface="Arial" pitchFamily="34" charset="0"/>
              </a:rPr>
              <a:t> </a:t>
            </a:r>
            <a:r>
              <a:rPr kumimoji="0" lang="en-US" sz="1200" b="1" i="0" u="none" strike="noStrike" cap="none" normalizeH="0" baseline="0" dirty="0" err="1" smtClean="0">
                <a:ln>
                  <a:noFill/>
                </a:ln>
                <a:solidFill>
                  <a:srgbClr val="000000"/>
                </a:solidFill>
                <a:effectLst/>
                <a:latin typeface="Arial" pitchFamily="34" charset="0"/>
                <a:cs typeface="Arial" pitchFamily="34" charset="0"/>
              </a:rPr>
              <a:t>constatate</a:t>
            </a:r>
            <a:r>
              <a:rPr kumimoji="0" lang="en-US" sz="1200" b="1" i="0" u="none" strike="noStrike" cap="none" normalizeH="0" baseline="0" dirty="0" smtClean="0">
                <a:ln>
                  <a:noFill/>
                </a:ln>
                <a:solidFill>
                  <a:srgbClr val="000000"/>
                </a:solidFill>
                <a:effectLst/>
                <a:latin typeface="Arial" pitchFamily="34" charset="0"/>
                <a:cs typeface="Arial" pitchFamily="34" charset="0"/>
              </a:rPr>
              <a:t> in flagrant</a:t>
            </a:r>
            <a:r>
              <a:rPr kumimoji="0" lang="en-US" sz="1200" b="0" i="0" u="none" strike="noStrike" cap="none" normalizeH="0" baseline="0" dirty="0" smtClean="0">
                <a:ln>
                  <a:noFill/>
                </a:ln>
                <a:solidFill>
                  <a:srgbClr val="000000"/>
                </a:solidFill>
                <a:effectLst/>
                <a:latin typeface="Arial" pitchFamily="34" charset="0"/>
                <a:cs typeface="Arial" pitchFamily="34" charset="0"/>
              </a:rPr>
              <a:t> = </a:t>
            </a:r>
            <a:r>
              <a:rPr kumimoji="0" lang="en-US" sz="1200" b="1" i="0" u="none" strike="noStrike" cap="none" normalizeH="0" baseline="0" dirty="0" smtClean="0">
                <a:ln>
                  <a:noFill/>
                </a:ln>
                <a:solidFill>
                  <a:srgbClr val="000000"/>
                </a:solidFill>
                <a:effectLst/>
                <a:latin typeface="Arial" pitchFamily="34" charset="0"/>
                <a:cs typeface="Arial" pitchFamily="34" charset="0"/>
              </a:rPr>
              <a:t>2</a:t>
            </a:r>
            <a:r>
              <a:rPr kumimoji="0" lang="en-US" sz="1200" b="0" i="0" u="none" strike="noStrike" cap="none" normalizeH="0" baseline="0" dirty="0" smtClean="0">
                <a:ln>
                  <a:noFill/>
                </a:ln>
                <a:solidFill>
                  <a:srgbClr val="000000"/>
                </a:solidFill>
                <a:effectLst/>
                <a:latin typeface="Arial" pitchFamily="34" charset="0"/>
                <a:cs typeface="Arial" pitchFamily="34" charset="0"/>
              </a:rPr>
              <a:t>, din care </a:t>
            </a:r>
            <a:r>
              <a:rPr kumimoji="0" lang="en-US" sz="1200" b="1" i="0" u="none" strike="noStrike" cap="none" normalizeH="0" baseline="0" dirty="0" smtClean="0">
                <a:ln>
                  <a:noFill/>
                </a:ln>
                <a:solidFill>
                  <a:srgbClr val="000000"/>
                </a:solidFill>
                <a:effectLst/>
                <a:latin typeface="Arial" pitchFamily="34" charset="0"/>
                <a:cs typeface="Arial" pitchFamily="34" charset="0"/>
              </a:rPr>
              <a:t>1</a:t>
            </a:r>
            <a:r>
              <a:rPr kumimoji="0" lang="en-US" sz="1200" b="0" i="0" u="none" strike="noStrike" cap="none" normalizeH="0" baseline="0" dirty="0" smtClean="0">
                <a:ln>
                  <a:noFill/>
                </a:ln>
                <a:solidFill>
                  <a:srgbClr val="000000"/>
                </a:solidFill>
                <a:effectLst/>
                <a:latin typeface="Arial" pitchFamily="34" charset="0"/>
                <a:cs typeface="Arial" pitchFamily="34" charset="0"/>
              </a:rPr>
              <a:t> de </a:t>
            </a:r>
            <a:r>
              <a:rPr kumimoji="0" lang="en-US" sz="1200" b="0" i="0" u="none" strike="noStrike" cap="none" normalizeH="0" baseline="0" dirty="0" err="1" smtClean="0">
                <a:ln>
                  <a:noFill/>
                </a:ln>
                <a:solidFill>
                  <a:srgbClr val="000000"/>
                </a:solidFill>
                <a:effectLst/>
                <a:latin typeface="Arial" pitchFamily="34" charset="0"/>
                <a:cs typeface="Arial" pitchFamily="34" charset="0"/>
              </a:rPr>
              <a:t>conducere</a:t>
            </a:r>
            <a:r>
              <a:rPr kumimoji="0" lang="en-US" sz="1200" b="0" i="0" u="none" strike="noStrike" cap="none" normalizeH="0" baseline="0" dirty="0" smtClean="0">
                <a:ln>
                  <a:noFill/>
                </a:ln>
                <a:solidFill>
                  <a:srgbClr val="000000"/>
                </a:solidFill>
                <a:effectLst/>
                <a:latin typeface="Arial" pitchFamily="34" charset="0"/>
                <a:cs typeface="Arial" pitchFamily="34" charset="0"/>
              </a:rPr>
              <a:t> a </a:t>
            </a:r>
            <a:r>
              <a:rPr kumimoji="0" lang="en-US" sz="1200" b="0" i="0" u="none" strike="noStrike" cap="none" normalizeH="0" baseline="0" dirty="0" err="1" smtClean="0">
                <a:ln>
                  <a:noFill/>
                </a:ln>
                <a:solidFill>
                  <a:srgbClr val="000000"/>
                </a:solidFill>
                <a:effectLst/>
                <a:latin typeface="Arial" pitchFamily="34" charset="0"/>
                <a:cs typeface="Arial" pitchFamily="34" charset="0"/>
              </a:rPr>
              <a:t>unui</a:t>
            </a:r>
            <a:r>
              <a:rPr kumimoji="0" lang="en-US" sz="1200" b="0" i="0" u="none" strike="noStrike" cap="none" normalizeH="0" baseline="0" dirty="0" smtClean="0">
                <a:ln>
                  <a:noFill/>
                </a:ln>
                <a:solidFill>
                  <a:srgbClr val="000000"/>
                </a:solidFill>
                <a:effectLst/>
                <a:latin typeface="Arial" pitchFamily="34" charset="0"/>
                <a:cs typeface="Arial" pitchFamily="34" charset="0"/>
              </a:rPr>
              <a:t> moped </a:t>
            </a:r>
            <a:r>
              <a:rPr kumimoji="0" lang="en-US" sz="1200" b="0" i="0" u="none" strike="noStrike" cap="none" normalizeH="0" baseline="0" dirty="0" err="1" smtClean="0">
                <a:ln>
                  <a:noFill/>
                </a:ln>
                <a:solidFill>
                  <a:srgbClr val="000000"/>
                </a:solidFill>
                <a:effectLst/>
                <a:latin typeface="Arial" pitchFamily="34" charset="0"/>
                <a:cs typeface="Arial" pitchFamily="34" charset="0"/>
              </a:rPr>
              <a:t>fara</a:t>
            </a:r>
            <a:r>
              <a:rPr kumimoji="0" lang="en-US" sz="1200" b="0" i="0" u="none" strike="noStrike" cap="none" normalizeH="0" baseline="0" dirty="0" smtClean="0">
                <a:ln>
                  <a:noFill/>
                </a:ln>
                <a:solidFill>
                  <a:srgbClr val="000000"/>
                </a:solidFill>
                <a:effectLst/>
                <a:latin typeface="Arial" pitchFamily="34" charset="0"/>
                <a:cs typeface="Arial" pitchFamily="34" charset="0"/>
              </a:rPr>
              <a:t> </a:t>
            </a:r>
            <a:r>
              <a:rPr kumimoji="0" lang="en-US" sz="1200" b="0" i="0" u="none" strike="noStrike" cap="none" normalizeH="0" baseline="0" dirty="0" err="1" smtClean="0">
                <a:ln>
                  <a:noFill/>
                </a:ln>
                <a:solidFill>
                  <a:srgbClr val="000000"/>
                </a:solidFill>
                <a:effectLst/>
                <a:latin typeface="Arial" pitchFamily="34" charset="0"/>
                <a:cs typeface="Arial" pitchFamily="34" charset="0"/>
              </a:rPr>
              <a:t>permis</a:t>
            </a:r>
            <a:r>
              <a:rPr kumimoji="0" lang="en-US" sz="1200" b="0" i="0" u="none" strike="noStrike" cap="none" normalizeH="0" baseline="0" dirty="0" smtClean="0">
                <a:ln>
                  <a:noFill/>
                </a:ln>
                <a:solidFill>
                  <a:srgbClr val="000000"/>
                </a:solidFill>
                <a:effectLst/>
                <a:latin typeface="Arial" pitchFamily="34" charset="0"/>
                <a:cs typeface="Arial" pitchFamily="34" charset="0"/>
              </a:rPr>
              <a:t> </a:t>
            </a:r>
            <a:r>
              <a:rPr kumimoji="0" lang="en-US" sz="1200" b="0" i="0" u="none" strike="noStrike" cap="none" normalizeH="0" baseline="0" dirty="0" err="1" smtClean="0">
                <a:ln>
                  <a:noFill/>
                </a:ln>
                <a:solidFill>
                  <a:srgbClr val="000000"/>
                </a:solidFill>
                <a:effectLst/>
                <a:latin typeface="Arial" pitchFamily="34" charset="0"/>
                <a:cs typeface="Arial" pitchFamily="34" charset="0"/>
              </a:rPr>
              <a:t>sau</a:t>
            </a:r>
            <a:r>
              <a:rPr kumimoji="0" lang="en-US" sz="1200" b="0" i="0" u="none" strike="noStrike" cap="none" normalizeH="0" baseline="0" dirty="0" smtClean="0">
                <a:ln>
                  <a:noFill/>
                </a:ln>
                <a:solidFill>
                  <a:srgbClr val="000000"/>
                </a:solidFill>
                <a:effectLst/>
                <a:latin typeface="Arial" pitchFamily="34" charset="0"/>
                <a:cs typeface="Arial" pitchFamily="34" charset="0"/>
              </a:rPr>
              <a:t> </a:t>
            </a:r>
            <a:r>
              <a:rPr kumimoji="0" lang="en-US" sz="1200" b="0" i="0" u="none" strike="noStrike" cap="none" normalizeH="0" baseline="0" dirty="0" err="1" smtClean="0">
                <a:ln>
                  <a:noFill/>
                </a:ln>
                <a:solidFill>
                  <a:srgbClr val="000000"/>
                </a:solidFill>
                <a:effectLst/>
                <a:latin typeface="Arial" pitchFamily="34" charset="0"/>
                <a:cs typeface="Arial" pitchFamily="34" charset="0"/>
              </a:rPr>
              <a:t>atestat</a:t>
            </a:r>
            <a:r>
              <a:rPr kumimoji="0" lang="en-US" sz="1200" b="0" i="0" u="none" strike="noStrike" cap="none" normalizeH="0" baseline="0" dirty="0" smtClean="0">
                <a:ln>
                  <a:noFill/>
                </a:ln>
                <a:solidFill>
                  <a:srgbClr val="000000"/>
                </a:solidFill>
                <a:effectLst/>
                <a:latin typeface="Arial" pitchFamily="34" charset="0"/>
                <a:cs typeface="Arial" pitchFamily="34" charset="0"/>
              </a:rPr>
              <a:t>, </a:t>
            </a:r>
            <a:r>
              <a:rPr kumimoji="0" lang="en-US" sz="1200" b="0" i="0" u="none" strike="noStrike" cap="none" normalizeH="0" baseline="0" dirty="0" err="1" smtClean="0">
                <a:ln>
                  <a:noFill/>
                </a:ln>
                <a:solidFill>
                  <a:srgbClr val="000000"/>
                </a:solidFill>
                <a:effectLst/>
                <a:latin typeface="Arial" pitchFamily="34" charset="0"/>
                <a:cs typeface="Arial" pitchFamily="34" charset="0"/>
              </a:rPr>
              <a:t>constatata</a:t>
            </a:r>
            <a:r>
              <a:rPr kumimoji="0" lang="en-US" sz="1200" b="0" i="0" u="none" strike="noStrike" cap="none" normalizeH="0" baseline="0" dirty="0" smtClean="0">
                <a:ln>
                  <a:noFill/>
                </a:ln>
                <a:solidFill>
                  <a:srgbClr val="000000"/>
                </a:solidFill>
                <a:effectLst/>
                <a:latin typeface="Arial" pitchFamily="34" charset="0"/>
                <a:cs typeface="Arial" pitchFamily="34" charset="0"/>
              </a:rPr>
              <a:t> de </a:t>
            </a:r>
            <a:r>
              <a:rPr kumimoji="0" lang="en-US" sz="1200" b="0" i="0" u="none" strike="noStrike" cap="none" normalizeH="0" baseline="0" dirty="0" err="1" smtClean="0">
                <a:ln>
                  <a:noFill/>
                </a:ln>
                <a:solidFill>
                  <a:srgbClr val="000000"/>
                </a:solidFill>
                <a:effectLst/>
                <a:latin typeface="Arial" pitchFamily="34" charset="0"/>
                <a:cs typeface="Arial" pitchFamily="34" charset="0"/>
              </a:rPr>
              <a:t>patrula</a:t>
            </a:r>
            <a:r>
              <a:rPr kumimoji="0" lang="en-US" sz="1200" b="0" i="0" u="none" strike="noStrike" cap="none" normalizeH="0" baseline="0" dirty="0" smtClean="0">
                <a:ln>
                  <a:noFill/>
                </a:ln>
                <a:solidFill>
                  <a:srgbClr val="000000"/>
                </a:solidFill>
                <a:effectLst/>
                <a:latin typeface="Arial" pitchFamily="34" charset="0"/>
                <a:cs typeface="Arial" pitchFamily="34" charset="0"/>
              </a:rPr>
              <a:t> BSR </a:t>
            </a:r>
            <a:r>
              <a:rPr kumimoji="0" lang="en-US" sz="1200" b="0" i="0" u="none" strike="noStrike" cap="none" normalizeH="0" baseline="0" dirty="0" err="1" smtClean="0">
                <a:ln>
                  <a:noFill/>
                </a:ln>
                <a:solidFill>
                  <a:srgbClr val="000000"/>
                </a:solidFill>
                <a:effectLst/>
                <a:latin typeface="Arial" pitchFamily="34" charset="0"/>
                <a:cs typeface="Arial" pitchFamily="34" charset="0"/>
              </a:rPr>
              <a:t>si</a:t>
            </a:r>
            <a:r>
              <a:rPr kumimoji="0" lang="en-US" sz="1200" b="0" i="0" u="none" strike="noStrike" cap="none" normalizeH="0" baseline="0" dirty="0" smtClean="0">
                <a:ln>
                  <a:noFill/>
                </a:ln>
                <a:solidFill>
                  <a:srgbClr val="000000"/>
                </a:solidFill>
                <a:effectLst/>
                <a:latin typeface="Arial" pitchFamily="34" charset="0"/>
                <a:cs typeface="Arial" pitchFamily="34" charset="0"/>
              </a:rPr>
              <a:t> </a:t>
            </a:r>
            <a:r>
              <a:rPr kumimoji="0" lang="en-US" sz="1200" b="1" i="0" u="none" strike="noStrike" cap="none" normalizeH="0" baseline="0" dirty="0" smtClean="0">
                <a:ln>
                  <a:noFill/>
                </a:ln>
                <a:solidFill>
                  <a:srgbClr val="000000"/>
                </a:solidFill>
                <a:effectLst/>
                <a:latin typeface="Arial" pitchFamily="34" charset="0"/>
                <a:cs typeface="Arial" pitchFamily="34" charset="0"/>
              </a:rPr>
              <a:t>1</a:t>
            </a:r>
            <a:r>
              <a:rPr kumimoji="0" lang="en-US" sz="1200" b="0" i="0" u="none" strike="noStrike" cap="none" normalizeH="0" baseline="0" dirty="0" smtClean="0">
                <a:ln>
                  <a:noFill/>
                </a:ln>
                <a:solidFill>
                  <a:srgbClr val="000000"/>
                </a:solidFill>
                <a:effectLst/>
                <a:latin typeface="Arial" pitchFamily="34" charset="0"/>
                <a:cs typeface="Arial" pitchFamily="34" charset="0"/>
              </a:rPr>
              <a:t> de </a:t>
            </a:r>
            <a:r>
              <a:rPr kumimoji="0" lang="en-US" sz="1200" b="0" i="0" u="none" strike="noStrike" cap="none" normalizeH="0" baseline="0" dirty="0" err="1" smtClean="0">
                <a:ln>
                  <a:noFill/>
                </a:ln>
                <a:solidFill>
                  <a:srgbClr val="000000"/>
                </a:solidFill>
                <a:effectLst/>
                <a:latin typeface="Arial" pitchFamily="34" charset="0"/>
                <a:cs typeface="Arial" pitchFamily="34" charset="0"/>
              </a:rPr>
              <a:t>furt</a:t>
            </a:r>
            <a:r>
              <a:rPr kumimoji="0" lang="en-US" sz="1200" b="0" i="0" u="none" strike="noStrike" cap="none" normalizeH="0" baseline="0" dirty="0" smtClean="0">
                <a:ln>
                  <a:noFill/>
                </a:ln>
                <a:solidFill>
                  <a:srgbClr val="000000"/>
                </a:solidFill>
                <a:effectLst/>
                <a:latin typeface="Arial" pitchFamily="34" charset="0"/>
                <a:cs typeface="Arial" pitchFamily="34" charset="0"/>
              </a:rPr>
              <a:t>, </a:t>
            </a:r>
            <a:r>
              <a:rPr kumimoji="0" lang="en-US" sz="1200" b="0" i="0" u="none" strike="noStrike" cap="none" normalizeH="0" baseline="0" dirty="0" err="1" smtClean="0">
                <a:ln>
                  <a:noFill/>
                </a:ln>
                <a:solidFill>
                  <a:srgbClr val="000000"/>
                </a:solidFill>
                <a:effectLst/>
                <a:latin typeface="Arial" pitchFamily="34" charset="0"/>
                <a:cs typeface="Arial" pitchFamily="34" charset="0"/>
              </a:rPr>
              <a:t>constatata</a:t>
            </a:r>
            <a:r>
              <a:rPr kumimoji="0" lang="en-US" sz="1200" b="0" i="0" u="none" strike="noStrike" cap="none" normalizeH="0" baseline="0" dirty="0" smtClean="0">
                <a:ln>
                  <a:noFill/>
                </a:ln>
                <a:solidFill>
                  <a:srgbClr val="000000"/>
                </a:solidFill>
                <a:effectLst/>
                <a:latin typeface="Arial" pitchFamily="34" charset="0"/>
                <a:cs typeface="Arial" pitchFamily="34" charset="0"/>
              </a:rPr>
              <a:t> de </a:t>
            </a:r>
            <a:r>
              <a:rPr kumimoji="0" lang="en-US" sz="1200" b="0" i="0" u="none" strike="noStrike" cap="none" normalizeH="0" baseline="0" dirty="0" err="1" smtClean="0">
                <a:ln>
                  <a:noFill/>
                </a:ln>
                <a:solidFill>
                  <a:srgbClr val="000000"/>
                </a:solidFill>
                <a:effectLst/>
                <a:latin typeface="Arial" pitchFamily="34" charset="0"/>
                <a:cs typeface="Arial" pitchFamily="34" charset="0"/>
              </a:rPr>
              <a:t>patrula</a:t>
            </a:r>
            <a:r>
              <a:rPr kumimoji="0" lang="en-US" sz="1200" b="0" i="0" u="none" strike="noStrike" cap="none" normalizeH="0" baseline="0" dirty="0" smtClean="0">
                <a:ln>
                  <a:noFill/>
                </a:ln>
                <a:solidFill>
                  <a:srgbClr val="000000"/>
                </a:solidFill>
                <a:effectLst/>
                <a:latin typeface="Arial" pitchFamily="34" charset="0"/>
                <a:cs typeface="Arial" pitchFamily="34" charset="0"/>
              </a:rPr>
              <a:t> </a:t>
            </a:r>
            <a:r>
              <a:rPr kumimoji="0" lang="en-US" sz="1200" b="0" i="0" u="none" strike="noStrike" cap="none" normalizeH="0" baseline="0" dirty="0" err="1" smtClean="0">
                <a:ln>
                  <a:noFill/>
                </a:ln>
                <a:solidFill>
                  <a:srgbClr val="000000"/>
                </a:solidFill>
                <a:effectLst/>
                <a:latin typeface="Arial" pitchFamily="34" charset="0"/>
                <a:cs typeface="Arial" pitchFamily="34" charset="0"/>
              </a:rPr>
              <a:t>mixta</a:t>
            </a:r>
            <a:r>
              <a:rPr kumimoji="0" lang="en-US" sz="1200" b="0" i="0" u="none" strike="noStrike" cap="none" normalizeH="0" baseline="0" dirty="0" smtClean="0">
                <a:ln>
                  <a:noFill/>
                </a:ln>
                <a:solidFill>
                  <a:srgbClr val="000000"/>
                </a:solidFill>
                <a:effectLst/>
                <a:latin typeface="Arial" pitchFamily="34" charset="0"/>
                <a:cs typeface="Arial" pitchFamily="34" charset="0"/>
              </a:rPr>
              <a:t> </a:t>
            </a:r>
            <a:r>
              <a:rPr kumimoji="0" lang="en-US" sz="1200" b="0" i="0" u="none" strike="noStrike" cap="none" normalizeH="0" baseline="0" dirty="0" err="1" smtClean="0">
                <a:ln>
                  <a:noFill/>
                </a:ln>
                <a:solidFill>
                  <a:srgbClr val="000000"/>
                </a:solidFill>
                <a:effectLst/>
                <a:latin typeface="Arial" pitchFamily="34" charset="0"/>
                <a:cs typeface="Arial" pitchFamily="34" charset="0"/>
              </a:rPr>
              <a:t>proprie</a:t>
            </a:r>
            <a:r>
              <a:rPr kumimoji="0" lang="en-US" sz="1200" b="0" i="0" u="none" strike="noStrike" cap="none" normalizeH="0" baseline="0" dirty="0" smtClean="0">
                <a:ln>
                  <a:noFill/>
                </a:ln>
                <a:solidFill>
                  <a:srgbClr val="000000"/>
                </a:solidFill>
                <a:effectLst/>
                <a:latin typeface="Arial" pitchFamily="34" charset="0"/>
                <a:cs typeface="Arial" pitchFamily="34" charset="0"/>
              </a:rPr>
              <a:t> (BSR+ BOP).</a:t>
            </a:r>
            <a:endParaRPr kumimoji="0" lang="it-IT" sz="1100" b="1" i="0" u="none" strike="noStrike" cap="none" normalizeH="0" baseline="0" dirty="0" smtClean="0">
              <a:ln>
                <a:noFill/>
              </a:ln>
              <a:solidFill>
                <a:schemeClr val="tx1"/>
              </a:solidFill>
              <a:effectLst/>
              <a:latin typeface="Arial" pitchFamily="34" charset="0"/>
              <a:cs typeface="Arial" pitchFamily="34" charset="0"/>
            </a:endParaRPr>
          </a:p>
          <a:p>
            <a:pPr marL="0" marR="357188" lvl="0" indent="0" algn="l" defTabSz="914400" rtl="0" eaLnBrk="1" fontAlgn="base" latinLnBrk="0" hangingPunct="1">
              <a:lnSpc>
                <a:spcPct val="100000"/>
              </a:lnSpc>
              <a:spcBef>
                <a:spcPct val="0"/>
              </a:spcBef>
              <a:spcAft>
                <a:spcPts val="1000"/>
              </a:spcAft>
              <a:buClrTx/>
              <a:buSzTx/>
              <a:buFontTx/>
              <a:buNone/>
              <a:tabLst/>
            </a:pPr>
            <a:r>
              <a:rPr kumimoji="0" lang="it-IT" sz="1200" b="1" i="0" u="none" strike="noStrike" cap="none" normalizeH="0" baseline="0" dirty="0" smtClean="0">
                <a:ln>
                  <a:noFill/>
                </a:ln>
                <a:solidFill>
                  <a:schemeClr val="tx1"/>
                </a:solidFill>
                <a:effectLst/>
                <a:latin typeface="Arial" pitchFamily="34" charset="0"/>
                <a:cs typeface="Arial" pitchFamily="34" charset="0"/>
              </a:rPr>
              <a:t>            Contraventii aplicate                    =     1.988 </a:t>
            </a:r>
          </a:p>
          <a:p>
            <a:pPr marL="0" marR="357188" lvl="0" indent="0" algn="l" defTabSz="914400" rtl="0" eaLnBrk="1" fontAlgn="base" latinLnBrk="0" hangingPunct="1">
              <a:lnSpc>
                <a:spcPct val="100000"/>
              </a:lnSpc>
              <a:spcBef>
                <a:spcPct val="0"/>
              </a:spcBef>
              <a:spcAft>
                <a:spcPts val="1000"/>
              </a:spcAft>
              <a:buClrTx/>
              <a:buSzTx/>
              <a:buFontTx/>
              <a:buNone/>
              <a:tabLst/>
            </a:pPr>
            <a:r>
              <a:rPr kumimoji="0" lang="it-IT" sz="1200" b="1" i="0" u="none" strike="noStrike" cap="none" normalizeH="0" baseline="0" dirty="0" smtClean="0">
                <a:ln>
                  <a:noFill/>
                </a:ln>
                <a:solidFill>
                  <a:schemeClr val="tx1"/>
                </a:solidFill>
                <a:effectLst/>
                <a:latin typeface="Arial" pitchFamily="34" charset="0"/>
                <a:cs typeface="Arial" pitchFamily="34" charset="0"/>
              </a:rPr>
              <a:t>            Valoare contraventii                     = 345.574 lei</a:t>
            </a:r>
            <a:endParaRPr kumimoji="0" lang="it-IT" sz="1100" b="1" i="0" u="none" strike="noStrike" cap="none" normalizeH="0" baseline="0" dirty="0" smtClean="0">
              <a:ln>
                <a:noFill/>
              </a:ln>
              <a:solidFill>
                <a:schemeClr val="tx1"/>
              </a:solidFill>
              <a:effectLst/>
              <a:latin typeface="Arial" pitchFamily="34" charset="0"/>
              <a:cs typeface="Arial" pitchFamily="34" charset="0"/>
            </a:endParaRPr>
          </a:p>
          <a:p>
            <a:pPr marL="0" marR="357188" lvl="0" indent="0" algn="l" defTabSz="914400" rtl="0" eaLnBrk="1" fontAlgn="base" latinLnBrk="0" hangingPunct="1">
              <a:lnSpc>
                <a:spcPct val="100000"/>
              </a:lnSpc>
              <a:spcBef>
                <a:spcPct val="0"/>
              </a:spcBef>
              <a:spcAft>
                <a:spcPts val="1000"/>
              </a:spcAft>
              <a:buClrTx/>
              <a:buSzTx/>
              <a:buFontTx/>
              <a:buNone/>
              <a:tabLst/>
            </a:pPr>
            <a:r>
              <a:rPr kumimoji="0" lang="it-IT" sz="1100" b="0" i="0" u="none" strike="noStrike" cap="none" normalizeH="0" baseline="0" dirty="0" smtClean="0">
                <a:ln>
                  <a:noFill/>
                </a:ln>
                <a:solidFill>
                  <a:schemeClr val="tx1"/>
                </a:solidFill>
                <a:effectLst/>
                <a:latin typeface="Arial" pitchFamily="34" charset="0"/>
                <a:cs typeface="Arial" pitchFamily="34" charset="0"/>
              </a:rPr>
              <a:t>- OUG 195/2002 R, circulatia pe drumurile publice                    		 =   1.716</a:t>
            </a:r>
          </a:p>
          <a:p>
            <a:pPr marL="0" marR="357188" lvl="0" indent="0" algn="l" defTabSz="914400" rtl="0" eaLnBrk="1" fontAlgn="base" latinLnBrk="0" hangingPunct="1">
              <a:lnSpc>
                <a:spcPct val="100000"/>
              </a:lnSpc>
              <a:spcBef>
                <a:spcPct val="0"/>
              </a:spcBef>
              <a:spcAft>
                <a:spcPts val="1000"/>
              </a:spcAft>
              <a:buClrTx/>
              <a:buSzTx/>
              <a:buFontTx/>
              <a:buChar char="-"/>
              <a:tabLst/>
            </a:pPr>
            <a:r>
              <a:rPr kumimoji="0" lang="it-IT" sz="1100" b="0" i="0" u="none" strike="noStrike" cap="none" normalizeH="0" baseline="0" dirty="0" smtClean="0">
                <a:ln>
                  <a:noFill/>
                </a:ln>
                <a:solidFill>
                  <a:schemeClr val="tx1"/>
                </a:solidFill>
                <a:effectLst/>
                <a:latin typeface="Arial" pitchFamily="34" charset="0"/>
                <a:cs typeface="Arial" pitchFamily="34" charset="0"/>
              </a:rPr>
              <a:t>Legea 38/2003 si HCL 58/2008, transportul in regim de Taxi  		 =        63 </a:t>
            </a:r>
          </a:p>
          <a:p>
            <a:pPr marL="0" marR="357188" lvl="0" indent="0" algn="l" defTabSz="914400" rtl="0" eaLnBrk="1" fontAlgn="base" latinLnBrk="0" hangingPunct="1">
              <a:lnSpc>
                <a:spcPct val="100000"/>
              </a:lnSpc>
              <a:spcBef>
                <a:spcPct val="0"/>
              </a:spcBef>
              <a:spcAft>
                <a:spcPts val="1000"/>
              </a:spcAft>
              <a:buClrTx/>
              <a:buSzTx/>
              <a:buFontTx/>
              <a:buChar char="-"/>
              <a:tabLst/>
            </a:pPr>
            <a:r>
              <a:rPr kumimoji="0" lang="it-IT" sz="1100" b="0" i="0" u="none" strike="noStrike" cap="none" normalizeH="0" baseline="0" dirty="0" smtClean="0">
                <a:ln>
                  <a:noFill/>
                </a:ln>
                <a:solidFill>
                  <a:schemeClr val="tx1"/>
                </a:solidFill>
                <a:effectLst/>
                <a:latin typeface="Arial" pitchFamily="34" charset="0"/>
                <a:cs typeface="Arial" pitchFamily="34" charset="0"/>
              </a:rPr>
              <a:t>- HCL 243/2014, expunerea spre vanzare a autovehiculelor in locuri neautorizate	  =       11</a:t>
            </a:r>
          </a:p>
          <a:p>
            <a:pPr marL="0" marR="357188" lvl="0" indent="0" algn="l" defTabSz="914400" rtl="0" eaLnBrk="1" fontAlgn="base" latinLnBrk="0" hangingPunct="1">
              <a:lnSpc>
                <a:spcPct val="100000"/>
              </a:lnSpc>
              <a:spcBef>
                <a:spcPct val="0"/>
              </a:spcBef>
              <a:spcAft>
                <a:spcPts val="1000"/>
              </a:spcAft>
              <a:buClrTx/>
              <a:buSzTx/>
              <a:buFontTx/>
              <a:buNone/>
              <a:tabLst/>
            </a:pPr>
            <a:r>
              <a:rPr kumimoji="0" lang="it-IT" sz="1100" b="0" i="0" u="none" strike="noStrike" cap="none" normalizeH="0" baseline="0" dirty="0" smtClean="0">
                <a:ln>
                  <a:noFill/>
                </a:ln>
                <a:solidFill>
                  <a:schemeClr val="tx1"/>
                </a:solidFill>
                <a:effectLst/>
                <a:latin typeface="Arial" pitchFamily="34" charset="0"/>
                <a:cs typeface="Arial" pitchFamily="34" charset="0"/>
              </a:rPr>
              <a:t>- HCL 129/2015, efectuarea transporturilor speciale si circulatia autovehiculelor ,,Scoala‘‘=         30</a:t>
            </a:r>
          </a:p>
          <a:p>
            <a:pPr marL="0" marR="357188" lvl="0" indent="0" algn="l" defTabSz="914400" rtl="0" eaLnBrk="1" fontAlgn="base" latinLnBrk="0" hangingPunct="1">
              <a:lnSpc>
                <a:spcPct val="100000"/>
              </a:lnSpc>
              <a:spcBef>
                <a:spcPct val="0"/>
              </a:spcBef>
              <a:spcAft>
                <a:spcPts val="1000"/>
              </a:spcAft>
              <a:buClrTx/>
              <a:buSzTx/>
              <a:buFontTx/>
              <a:buNone/>
              <a:tabLst/>
            </a:pPr>
            <a:r>
              <a:rPr kumimoji="0" lang="it-IT" sz="1100" b="0" i="0" u="none" strike="noStrike" cap="none" normalizeH="0" baseline="0" dirty="0" smtClean="0">
                <a:ln>
                  <a:noFill/>
                </a:ln>
                <a:solidFill>
                  <a:schemeClr val="tx1"/>
                </a:solidFill>
                <a:effectLst/>
                <a:latin typeface="Arial" pitchFamily="34" charset="0"/>
                <a:cs typeface="Arial" pitchFamily="34" charset="0"/>
              </a:rPr>
              <a:t>- Legea 448/2006, ocuparea locurilor de parcare rezervate persoanelor cu handicap	  =       51</a:t>
            </a:r>
          </a:p>
          <a:p>
            <a:pPr marL="0" marR="357188" lvl="0" indent="0" algn="l" defTabSz="914400" rtl="0" eaLnBrk="1" fontAlgn="base" latinLnBrk="0" hangingPunct="1">
              <a:lnSpc>
                <a:spcPct val="100000"/>
              </a:lnSpc>
              <a:spcBef>
                <a:spcPct val="0"/>
              </a:spcBef>
              <a:spcAft>
                <a:spcPts val="1000"/>
              </a:spcAft>
              <a:buClrTx/>
              <a:buSzTx/>
              <a:buFontTx/>
              <a:buNone/>
              <a:tabLst/>
            </a:pPr>
            <a:r>
              <a:rPr kumimoji="0" lang="it-IT" sz="1100" b="0" i="0" u="none" strike="noStrike" cap="none" normalizeH="0" baseline="0" dirty="0" smtClean="0">
                <a:ln>
                  <a:noFill/>
                </a:ln>
                <a:solidFill>
                  <a:schemeClr val="tx1"/>
                </a:solidFill>
                <a:effectLst/>
                <a:latin typeface="Arial" pitchFamily="34" charset="0"/>
                <a:cs typeface="Arial" pitchFamily="34" charset="0"/>
              </a:rPr>
              <a:t>- HCL 7/2010, parcarea autovehiculelor pe spatiul verde         		   =    114</a:t>
            </a:r>
          </a:p>
          <a:p>
            <a:pPr marL="0" marR="357188" lvl="0" indent="0" algn="l" defTabSz="914400" rtl="0" eaLnBrk="1" fontAlgn="base" latinLnBrk="0" hangingPunct="1">
              <a:lnSpc>
                <a:spcPct val="100000"/>
              </a:lnSpc>
              <a:spcBef>
                <a:spcPct val="0"/>
              </a:spcBef>
              <a:spcAft>
                <a:spcPts val="1000"/>
              </a:spcAft>
              <a:buClrTx/>
              <a:buSzTx/>
              <a:buFontTx/>
              <a:buNone/>
              <a:tabLst/>
            </a:pPr>
            <a:r>
              <a:rPr kumimoji="0" lang="it-IT" sz="1100" b="0" i="0" u="none" strike="noStrike" cap="none" normalizeH="0" baseline="0" dirty="0" smtClean="0">
                <a:ln>
                  <a:noFill/>
                </a:ln>
                <a:solidFill>
                  <a:schemeClr val="tx1"/>
                </a:solidFill>
                <a:effectLst/>
                <a:latin typeface="Arial" pitchFamily="34" charset="0"/>
                <a:cs typeface="Arial" pitchFamily="34" charset="0"/>
              </a:rPr>
              <a:t>- Legea 61/1991 R, incalcarea normelor de convietuire sociala 		</a:t>
            </a:r>
            <a:r>
              <a:rPr kumimoji="0" lang="it-IT" sz="1100" b="0" i="0" u="none" strike="noStrike" cap="none" normalizeH="0" dirty="0" smtClean="0">
                <a:ln>
                  <a:noFill/>
                </a:ln>
                <a:solidFill>
                  <a:schemeClr val="tx1"/>
                </a:solidFill>
                <a:effectLst/>
                <a:latin typeface="Arial" pitchFamily="34" charset="0"/>
                <a:cs typeface="Arial" pitchFamily="34" charset="0"/>
              </a:rPr>
              <a:t>   </a:t>
            </a:r>
            <a:r>
              <a:rPr kumimoji="0" lang="it-IT" sz="1100" b="0" i="0" u="none" strike="noStrike" cap="none" normalizeH="0" baseline="0" dirty="0" smtClean="0">
                <a:ln>
                  <a:noFill/>
                </a:ln>
                <a:solidFill>
                  <a:schemeClr val="tx1"/>
                </a:solidFill>
                <a:effectLst/>
                <a:latin typeface="Arial" pitchFamily="34" charset="0"/>
                <a:cs typeface="Arial" pitchFamily="34" charset="0"/>
              </a:rPr>
              <a:t>=       3      </a:t>
            </a:r>
          </a:p>
          <a:p>
            <a:pPr marL="0" marR="357188" lvl="0" indent="0" algn="l" defTabSz="914400" rtl="0" eaLnBrk="1" fontAlgn="base" latinLnBrk="0" hangingPunct="1">
              <a:lnSpc>
                <a:spcPct val="100000"/>
              </a:lnSpc>
              <a:spcBef>
                <a:spcPct val="0"/>
              </a:spcBef>
              <a:spcAft>
                <a:spcPts val="1000"/>
              </a:spcAft>
              <a:buClrTx/>
              <a:buSzTx/>
              <a:buFontTx/>
              <a:buNone/>
              <a:tabLst/>
            </a:pPr>
            <a:endParaRPr kumimoji="0" lang="it-IT" sz="1100" b="0" i="0" u="none" strike="noStrike" cap="none" normalizeH="0" baseline="0" dirty="0" smtClean="0">
              <a:ln>
                <a:noFill/>
              </a:ln>
              <a:solidFill>
                <a:schemeClr val="tx1"/>
              </a:solidFill>
              <a:effectLst/>
              <a:latin typeface="Arial" pitchFamily="34" charset="0"/>
              <a:cs typeface="Arial" pitchFamily="34" charset="0"/>
            </a:endParaRPr>
          </a:p>
          <a:p>
            <a:pPr marL="0" marR="357188" lvl="0" indent="0" algn="l" defTabSz="914400" rtl="0" eaLnBrk="1" fontAlgn="base" latinLnBrk="0" hangingPunct="1">
              <a:lnSpc>
                <a:spcPct val="100000"/>
              </a:lnSpc>
              <a:spcBef>
                <a:spcPct val="0"/>
              </a:spcBef>
              <a:spcAft>
                <a:spcPts val="1000"/>
              </a:spcAft>
              <a:buClrTx/>
              <a:buSzTx/>
              <a:buFontTx/>
              <a:buNone/>
              <a:tabLst/>
            </a:pPr>
            <a:r>
              <a:rPr kumimoji="0" lang="it-IT" sz="1100" b="1" i="0" u="none" strike="noStrike" cap="none" normalizeH="0" baseline="0" dirty="0" smtClean="0">
                <a:ln>
                  <a:noFill/>
                </a:ln>
                <a:solidFill>
                  <a:schemeClr val="tx1"/>
                </a:solidFill>
                <a:effectLst/>
                <a:latin typeface="Arial" pitchFamily="34" charset="0"/>
                <a:cs typeface="Arial" pitchFamily="34" charset="0"/>
              </a:rPr>
              <a:t>Afisari p.v. si citatii                                             =           33</a:t>
            </a:r>
          </a:p>
          <a:p>
            <a:pPr marL="0" marR="357188" lvl="0" indent="0" algn="l" defTabSz="914400" rtl="0" eaLnBrk="1" fontAlgn="base" latinLnBrk="0" hangingPunct="1">
              <a:lnSpc>
                <a:spcPct val="100000"/>
              </a:lnSpc>
              <a:spcBef>
                <a:spcPct val="0"/>
              </a:spcBef>
              <a:spcAft>
                <a:spcPts val="1000"/>
              </a:spcAft>
              <a:buClrTx/>
              <a:buSzTx/>
              <a:buFontTx/>
              <a:buNone/>
              <a:tabLst/>
            </a:pPr>
            <a:r>
              <a:rPr kumimoji="0" lang="it-IT" sz="1100" b="1" i="0" u="none" strike="noStrike" cap="none" normalizeH="0" baseline="0" dirty="0" smtClean="0">
                <a:ln>
                  <a:noFill/>
                </a:ln>
                <a:solidFill>
                  <a:schemeClr val="tx1"/>
                </a:solidFill>
                <a:effectLst/>
                <a:latin typeface="Arial" pitchFamily="34" charset="0"/>
                <a:cs typeface="Arial" pitchFamily="34" charset="0"/>
              </a:rPr>
              <a:t>Planse foto                                                          =      2.500</a:t>
            </a:r>
          </a:p>
          <a:p>
            <a:pPr marL="0" marR="357188" lvl="0" indent="0" algn="l" defTabSz="914400" rtl="0" eaLnBrk="1" fontAlgn="base" latinLnBrk="0" hangingPunct="1">
              <a:lnSpc>
                <a:spcPct val="100000"/>
              </a:lnSpc>
              <a:spcBef>
                <a:spcPct val="0"/>
              </a:spcBef>
              <a:spcAft>
                <a:spcPts val="1000"/>
              </a:spcAft>
              <a:buClrTx/>
              <a:buSzTx/>
              <a:buFontTx/>
              <a:buNone/>
              <a:tabLst/>
            </a:pPr>
            <a:r>
              <a:rPr kumimoji="0" lang="it-IT" sz="1100" b="1" i="0" u="none" strike="noStrike" cap="none" normalizeH="0" baseline="0" dirty="0" smtClean="0">
                <a:ln>
                  <a:noFill/>
                </a:ln>
                <a:solidFill>
                  <a:schemeClr val="tx1"/>
                </a:solidFill>
                <a:effectLst/>
                <a:latin typeface="Arial" pitchFamily="34" charset="0"/>
                <a:cs typeface="Arial" pitchFamily="34" charset="0"/>
              </a:rPr>
              <a:t>Dispozitii de Primar puse in aplicare                =           51                       </a:t>
            </a:r>
          </a:p>
          <a:p>
            <a:pPr marL="0" marR="357188" lvl="0" indent="0" algn="l" defTabSz="914400" rtl="0" eaLnBrk="1" fontAlgn="base" latinLnBrk="0" hangingPunct="1">
              <a:lnSpc>
                <a:spcPct val="100000"/>
              </a:lnSpc>
              <a:spcBef>
                <a:spcPct val="0"/>
              </a:spcBef>
              <a:spcAft>
                <a:spcPts val="1000"/>
              </a:spcAft>
              <a:buClrTx/>
              <a:buSzTx/>
              <a:buFontTx/>
              <a:buNone/>
              <a:tabLst/>
            </a:pPr>
            <a:r>
              <a:rPr kumimoji="0" lang="it-IT" sz="1100" b="1" i="0" u="none" strike="noStrike" cap="none" normalizeH="0" baseline="0" dirty="0" smtClean="0">
                <a:ln>
                  <a:noFill/>
                </a:ln>
                <a:solidFill>
                  <a:schemeClr val="tx1"/>
                </a:solidFill>
                <a:effectLst/>
                <a:latin typeface="Arial" pitchFamily="34" charset="0"/>
                <a:cs typeface="Arial" pitchFamily="34" charset="0"/>
              </a:rPr>
              <a:t>Sedinte popularizare in scoli                             =             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59" name="Text Box 3"/>
          <p:cNvSpPr txBox="1">
            <a:spLocks noChangeArrowheads="1"/>
          </p:cNvSpPr>
          <p:nvPr/>
        </p:nvSpPr>
        <p:spPr bwMode="auto">
          <a:xfrm>
            <a:off x="685800" y="1066800"/>
            <a:ext cx="423862" cy="5486400"/>
          </a:xfrm>
          <a:prstGeom prst="rect">
            <a:avLst/>
          </a:prstGeom>
          <a:gradFill rotWithShape="0">
            <a:gsLst>
              <a:gs pos="0">
                <a:srgbClr val="B2A1C7"/>
              </a:gs>
              <a:gs pos="50000">
                <a:srgbClr val="8064A2"/>
              </a:gs>
              <a:gs pos="100000">
                <a:srgbClr val="B2A1C7"/>
              </a:gs>
            </a:gsLst>
            <a:lin ang="5400000" scaled="1"/>
          </a:gradFill>
          <a:ln w="12700">
            <a:solidFill>
              <a:srgbClr val="8064A2"/>
            </a:solidFill>
            <a:miter lim="800000"/>
            <a:headEnd/>
            <a:tailEnd/>
          </a:ln>
          <a:effectLst>
            <a:outerShdw dist="28398" dir="3806097" algn="ctr" rotWithShape="0">
              <a:srgbClr val="3F3151"/>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I</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N</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D</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I</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C</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A</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T</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O</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R</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I</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pull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nvGraphicFramePr>
        <p:xfrm>
          <a:off x="838200" y="381000"/>
          <a:ext cx="7086600" cy="2971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p:nvPr/>
        </p:nvGraphicFramePr>
        <p:xfrm>
          <a:off x="990600" y="3505200"/>
          <a:ext cx="7543800" cy="3124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ChangeArrowheads="1"/>
          </p:cNvSpPr>
          <p:nvPr/>
        </p:nvSpPr>
        <p:spPr bwMode="auto">
          <a:xfrm>
            <a:off x="609600" y="457200"/>
            <a:ext cx="8305800" cy="5910262"/>
          </a:xfrm>
          <a:prstGeom prst="flowChartAlternateProcess">
            <a:avLst/>
          </a:prstGeom>
          <a:gradFill rotWithShape="0">
            <a:gsLst>
              <a:gs pos="0">
                <a:srgbClr val="FFFFFF"/>
              </a:gs>
              <a:gs pos="100000">
                <a:srgbClr val="CCC0D9"/>
              </a:gs>
            </a:gsLst>
            <a:lin ang="5400000" scaled="1"/>
          </a:gradFill>
          <a:ln w="12700">
            <a:solidFill>
              <a:srgbClr val="B2A1C7"/>
            </a:solidFill>
            <a:miter lim="800000"/>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t-IT" sz="1600" b="1" i="0" u="none" strike="noStrike" cap="none" normalizeH="0" baseline="0" dirty="0" smtClean="0">
                <a:ln>
                  <a:noFill/>
                </a:ln>
                <a:solidFill>
                  <a:schemeClr val="tx1"/>
                </a:solidFill>
                <a:effectLst/>
                <a:latin typeface="Arial" pitchFamily="34" charset="0"/>
                <a:cs typeface="Arial" pitchFamily="34" charset="0"/>
              </a:rPr>
              <a:t>CONCLUZII</a:t>
            </a:r>
          </a:p>
          <a:p>
            <a:pPr marL="0" marR="0" lvl="0" indent="0" algn="just" defTabSz="914400" rtl="0" eaLnBrk="1" fontAlgn="base" latinLnBrk="0" hangingPunct="1">
              <a:lnSpc>
                <a:spcPct val="100000"/>
              </a:lnSpc>
              <a:spcBef>
                <a:spcPct val="0"/>
              </a:spcBef>
              <a:spcAft>
                <a:spcPts val="1000"/>
              </a:spcAft>
              <a:buClrTx/>
              <a:buSzTx/>
              <a:buFontTx/>
              <a:buNone/>
              <a:tabLst/>
            </a:pPr>
            <a:endParaRPr kumimoji="0" lang="it-IT" sz="1200" b="1"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1" fontAlgn="base" latinLnBrk="0" hangingPunct="1">
              <a:lnSpc>
                <a:spcPct val="100000"/>
              </a:lnSpc>
              <a:spcBef>
                <a:spcPct val="0"/>
              </a:spcBef>
              <a:spcAft>
                <a:spcPct val="0"/>
              </a:spcAft>
              <a:buClrTx/>
              <a:buSzTx/>
              <a:buFont typeface="Wingdings" pitchFamily="2" charset="2"/>
              <a:buChar char="v"/>
              <a:tabLst/>
            </a:pPr>
            <a:r>
              <a:rPr kumimoji="0" lang="it-IT" sz="1200" b="1" i="0" u="none" strike="noStrike" cap="none" normalizeH="0" baseline="0" dirty="0" smtClean="0">
                <a:ln>
                  <a:noFill/>
                </a:ln>
                <a:solidFill>
                  <a:schemeClr val="tx1"/>
                </a:solidFill>
                <a:effectLst/>
                <a:latin typeface="Arial" pitchFamily="34" charset="0"/>
                <a:cs typeface="Arial" pitchFamily="34" charset="0"/>
              </a:rPr>
              <a:t>Comparativ cu anul 2015, cand au fost aplicate un numar de 3.107 de contraventii, in valoare de 590.985 lei, scaderea este de 3</a:t>
            </a:r>
            <a:r>
              <a:rPr kumimoji="0" lang="it-IT" sz="1200" b="1" i="0" u="sng" strike="noStrike" cap="none" normalizeH="0" baseline="0" dirty="0" smtClean="0">
                <a:ln>
                  <a:noFill/>
                </a:ln>
                <a:solidFill>
                  <a:schemeClr val="tx1"/>
                </a:solidFill>
                <a:effectLst/>
                <a:latin typeface="Arial" pitchFamily="34" charset="0"/>
                <a:cs typeface="Arial" pitchFamily="34" charset="0"/>
              </a:rPr>
              <a:t>6,01%</a:t>
            </a:r>
            <a:r>
              <a:rPr kumimoji="0" lang="it-IT" sz="1200" b="1" i="0" u="none" strike="noStrike" cap="none" normalizeH="0" baseline="0" dirty="0" smtClean="0">
                <a:ln>
                  <a:noFill/>
                </a:ln>
                <a:solidFill>
                  <a:schemeClr val="tx1"/>
                </a:solidFill>
                <a:effectLst/>
                <a:latin typeface="Arial" pitchFamily="34" charset="0"/>
                <a:cs typeface="Arial" pitchFamily="34" charset="0"/>
              </a:rPr>
              <a:t> la nr. de sanctiuni aplicate si de </a:t>
            </a:r>
            <a:r>
              <a:rPr kumimoji="0" lang="it-IT" sz="1200" b="1" i="0" u="sng" strike="noStrike" cap="none" normalizeH="0" baseline="0" dirty="0" smtClean="0">
                <a:ln>
                  <a:noFill/>
                </a:ln>
                <a:solidFill>
                  <a:schemeClr val="tx1"/>
                </a:solidFill>
                <a:effectLst/>
                <a:latin typeface="Arial" pitchFamily="34" charset="0"/>
                <a:cs typeface="Arial" pitchFamily="34" charset="0"/>
              </a:rPr>
              <a:t>41,52%</a:t>
            </a:r>
            <a:r>
              <a:rPr kumimoji="0" lang="it-IT" sz="1200" b="1" i="0" u="none" strike="noStrike" cap="none" normalizeH="0" baseline="0" dirty="0" smtClean="0">
                <a:ln>
                  <a:noFill/>
                </a:ln>
                <a:solidFill>
                  <a:schemeClr val="tx1"/>
                </a:solidFill>
                <a:effectLst/>
                <a:latin typeface="Arial" pitchFamily="34" charset="0"/>
                <a:cs typeface="Arial" pitchFamily="34" charset="0"/>
              </a:rPr>
              <a:t> la cuantumul amenzilor, realizandu-se in 2016 o medie de 331,33</a:t>
            </a:r>
            <a:r>
              <a:rPr kumimoji="0" lang="it-IT" sz="1200" b="1" i="0" u="sng" strike="noStrike" cap="none" normalizeH="0" baseline="0" dirty="0" smtClean="0">
                <a:ln>
                  <a:noFill/>
                </a:ln>
                <a:solidFill>
                  <a:schemeClr val="tx1"/>
                </a:solidFill>
                <a:effectLst/>
                <a:latin typeface="Arial" pitchFamily="34" charset="0"/>
                <a:cs typeface="Arial" pitchFamily="34" charset="0"/>
              </a:rPr>
              <a:t> sanctiuni / agent de siguranta rutiera</a:t>
            </a:r>
            <a:r>
              <a:rPr kumimoji="0" lang="it-IT" sz="1200" b="1" i="0" u="none" strike="noStrike" cap="none" normalizeH="0" baseline="0" dirty="0" smtClean="0">
                <a:ln>
                  <a:noFill/>
                </a:ln>
                <a:solidFill>
                  <a:schemeClr val="tx1"/>
                </a:solidFill>
                <a:effectLst/>
                <a:latin typeface="Arial" pitchFamily="34" charset="0"/>
                <a:cs typeface="Arial" pitchFamily="34" charset="0"/>
              </a:rPr>
              <a:t>.</a:t>
            </a:r>
          </a:p>
          <a:p>
            <a:pPr marL="457200" marR="0" lvl="1" indent="0" algn="just" defTabSz="914400" rtl="0" eaLnBrk="1" fontAlgn="base" latinLnBrk="0" hangingPunct="1">
              <a:lnSpc>
                <a:spcPct val="100000"/>
              </a:lnSpc>
              <a:spcBef>
                <a:spcPct val="0"/>
              </a:spcBef>
              <a:spcAft>
                <a:spcPct val="0"/>
              </a:spcAft>
              <a:buClrTx/>
              <a:buSzTx/>
              <a:buFont typeface="Wingdings" pitchFamily="2" charset="2"/>
              <a:buChar char="v"/>
              <a:tabLst/>
            </a:pPr>
            <a:endParaRPr kumimoji="0" lang="it-IT" sz="1200" b="1"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1" fontAlgn="base" latinLnBrk="0" hangingPunct="1">
              <a:lnSpc>
                <a:spcPct val="100000"/>
              </a:lnSpc>
              <a:spcBef>
                <a:spcPct val="0"/>
              </a:spcBef>
              <a:spcAft>
                <a:spcPct val="0"/>
              </a:spcAft>
              <a:buClrTx/>
              <a:buSzTx/>
              <a:buFont typeface="Wingdings" pitchFamily="2" charset="2"/>
              <a:buChar char="v"/>
              <a:tabLst/>
            </a:pPr>
            <a:r>
              <a:rPr kumimoji="0" lang="it-IT" sz="1200" b="0" i="0" u="none" strike="noStrike" cap="none" normalizeH="0" baseline="0" dirty="0" smtClean="0">
                <a:ln>
                  <a:noFill/>
                </a:ln>
                <a:solidFill>
                  <a:schemeClr val="tx1"/>
                </a:solidFill>
                <a:effectLst/>
                <a:latin typeface="Arial" pitchFamily="34" charset="0"/>
                <a:cs typeface="Arial" pitchFamily="34" charset="0"/>
              </a:rPr>
              <a:t>Cu ocazia activitatilor desfasurate in teren s-a avut in  vedere:</a:t>
            </a:r>
          </a:p>
          <a:p>
            <a:pPr marL="0" marR="0" lvl="0" indent="0" algn="just" defTabSz="914400" rtl="0" eaLnBrk="1" fontAlgn="base" latinLnBrk="0" hangingPunct="1">
              <a:lnSpc>
                <a:spcPct val="100000"/>
              </a:lnSpc>
              <a:spcBef>
                <a:spcPct val="0"/>
              </a:spcBef>
              <a:spcAft>
                <a:spcPts val="1000"/>
              </a:spcAft>
              <a:buClrTx/>
              <a:buSzTx/>
              <a:buFontTx/>
              <a:buChar char="-"/>
              <a:tabLst/>
            </a:pPr>
            <a:r>
              <a:rPr kumimoji="0" lang="it-IT" sz="1200" b="0" i="0" u="none" strike="noStrike" cap="none" normalizeH="0" baseline="0" dirty="0" smtClean="0">
                <a:ln>
                  <a:noFill/>
                </a:ln>
                <a:solidFill>
                  <a:schemeClr val="tx1"/>
                </a:solidFill>
                <a:effectLst/>
                <a:latin typeface="Arial" pitchFamily="34" charset="0"/>
                <a:cs typeface="Arial" pitchFamily="34" charset="0"/>
              </a:rPr>
              <a:t>constatarea si luarea masurilor, conform  competentei, pentru </a:t>
            </a:r>
            <a:r>
              <a:rPr kumimoji="0" lang="en-US" sz="1200" b="0" i="0" u="none" strike="noStrike" cap="none" normalizeH="0" baseline="0" dirty="0" err="1" smtClean="0">
                <a:ln>
                  <a:noFill/>
                </a:ln>
                <a:solidFill>
                  <a:schemeClr val="tx1"/>
                </a:solidFill>
                <a:effectLst/>
                <a:latin typeface="Arial" pitchFamily="34" charset="0"/>
                <a:cs typeface="Arial" pitchFamily="34" charset="0"/>
              </a:rPr>
              <a:t>opriri</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stationari</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acces</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interzis</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tonaj</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greu,pietoni</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si</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carutasi</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just" defTabSz="914400" rtl="0" eaLnBrk="1" fontAlgn="base" latinLnBrk="0" hangingPunct="1">
              <a:lnSpc>
                <a:spcPct val="100000"/>
              </a:lnSpc>
              <a:spcBef>
                <a:spcPct val="0"/>
              </a:spcBef>
              <a:spcAft>
                <a:spcPts val="1000"/>
              </a:spcAft>
              <a:buClrTx/>
              <a:buSzTx/>
              <a:buFontTx/>
              <a:buChar char="-"/>
              <a:tabLst/>
            </a:pPr>
            <a:r>
              <a:rPr kumimoji="0" lang="it-IT" sz="1200" b="0" i="0" u="none" strike="noStrike" cap="none" normalizeH="0" baseline="0" dirty="0" smtClean="0">
                <a:ln>
                  <a:noFill/>
                </a:ln>
                <a:solidFill>
                  <a:schemeClr val="tx1"/>
                </a:solidFill>
                <a:effectLst/>
                <a:latin typeface="Arial" pitchFamily="34" charset="0"/>
                <a:cs typeface="Arial" pitchFamily="34" charset="0"/>
              </a:rPr>
              <a:t> identificarea proprietarilor si luarea masurilor  legale privind autovehiculelor abandonate sau expuse spre vanzare pe domeniul public.</a:t>
            </a:r>
          </a:p>
          <a:p>
            <a:pPr marL="0" marR="0" lvl="0" indent="0" algn="just" defTabSz="914400" rtl="0" eaLnBrk="1" fontAlgn="base" latinLnBrk="0" hangingPunct="1">
              <a:lnSpc>
                <a:spcPct val="100000"/>
              </a:lnSpc>
              <a:spcBef>
                <a:spcPct val="0"/>
              </a:spcBef>
              <a:spcAft>
                <a:spcPts val="1000"/>
              </a:spcAft>
              <a:buClrTx/>
              <a:buSzTx/>
              <a:buFontTx/>
              <a:buChar char="-"/>
              <a:tabLst/>
            </a:pPr>
            <a:r>
              <a:rPr kumimoji="0" lang="it-IT" sz="1200" b="0" i="0" u="none" strike="noStrike" cap="none" normalizeH="0" baseline="0" dirty="0" smtClean="0">
                <a:ln>
                  <a:noFill/>
                </a:ln>
                <a:solidFill>
                  <a:schemeClr val="tx1"/>
                </a:solidFill>
                <a:effectLst/>
                <a:latin typeface="Arial" pitchFamily="34" charset="0"/>
                <a:cs typeface="Arial" pitchFamily="34" charset="0"/>
              </a:rPr>
              <a:t> identificarea indicatoarelor rutiere lipsa sau deteriorate si semnalarea situatiilor constatate in  vederea remedierii acestora.</a:t>
            </a:r>
          </a:p>
          <a:p>
            <a:pPr marL="0" marR="0" lvl="0" indent="0" algn="just" defTabSz="914400" rtl="0" eaLnBrk="1" fontAlgn="base" latinLnBrk="0" hangingPunct="1">
              <a:lnSpc>
                <a:spcPct val="100000"/>
              </a:lnSpc>
              <a:spcBef>
                <a:spcPct val="0"/>
              </a:spcBef>
              <a:spcAft>
                <a:spcPts val="1000"/>
              </a:spcAft>
              <a:buClrTx/>
              <a:buSzTx/>
              <a:buFontTx/>
              <a:buChar char="-"/>
              <a:tabLst/>
            </a:pPr>
            <a:r>
              <a:rPr kumimoji="0" lang="it-IT" sz="1200" b="0" i="0" u="none" strike="noStrike" cap="none" normalizeH="0" baseline="0" dirty="0" smtClean="0">
                <a:ln>
                  <a:noFill/>
                </a:ln>
                <a:solidFill>
                  <a:schemeClr val="tx1"/>
                </a:solidFill>
                <a:effectLst/>
                <a:latin typeface="Arial" pitchFamily="34" charset="0"/>
                <a:cs typeface="Arial" pitchFamily="34" charset="0"/>
              </a:rPr>
              <a:t> s-a acordat sprijin SC Publiserv SRL pentru efectuarea lucrarilor de asfaltare si SC Troleibuzul SA in vederea identificarii si sanctionarii persoanelor fara legitimatii de calatorie.</a:t>
            </a:r>
          </a:p>
          <a:p>
            <a:pPr marL="0" marR="0" lvl="0" indent="0" algn="just" defTabSz="914400" rtl="0" eaLnBrk="1" fontAlgn="base" latinLnBrk="0" hangingPunct="1">
              <a:lnSpc>
                <a:spcPct val="100000"/>
              </a:lnSpc>
              <a:spcBef>
                <a:spcPct val="0"/>
              </a:spcBef>
              <a:spcAft>
                <a:spcPts val="1000"/>
              </a:spcAft>
              <a:buClrTx/>
              <a:buSzTx/>
              <a:buFontTx/>
              <a:buChar char="-"/>
              <a:tabLst/>
            </a:pPr>
            <a:r>
              <a:rPr kumimoji="0" lang="it-IT" sz="1200" b="0" i="0" u="none" strike="noStrike" cap="none" normalizeH="0" baseline="0" dirty="0" smtClean="0">
                <a:ln>
                  <a:noFill/>
                </a:ln>
                <a:solidFill>
                  <a:schemeClr val="tx1"/>
                </a:solidFill>
                <a:effectLst/>
                <a:latin typeface="Arial" pitchFamily="34" charset="0"/>
                <a:cs typeface="Arial" pitchFamily="34" charset="0"/>
              </a:rPr>
              <a:t> verificarea operatorilor de transport public local, in regim de taxi, ,,Scoala'' , cat si a celor speciale.</a:t>
            </a:r>
          </a:p>
          <a:p>
            <a:pPr marL="0" marR="0" lvl="0" indent="0" algn="just" defTabSz="914400" rtl="0" eaLnBrk="1" fontAlgn="base" latinLnBrk="0" hangingPunct="1">
              <a:lnSpc>
                <a:spcPct val="100000"/>
              </a:lnSpc>
              <a:spcBef>
                <a:spcPct val="0"/>
              </a:spcBef>
              <a:spcAft>
                <a:spcPts val="1000"/>
              </a:spcAft>
              <a:buClrTx/>
              <a:buSzTx/>
              <a:buFontTx/>
              <a:buChar char="-"/>
              <a:tabLst/>
            </a:pPr>
            <a:r>
              <a:rPr kumimoji="0" lang="it-IT" sz="1200" b="0" i="0" u="none" strike="noStrike" cap="none" normalizeH="0" baseline="0" dirty="0" smtClean="0">
                <a:ln>
                  <a:noFill/>
                </a:ln>
                <a:solidFill>
                  <a:schemeClr val="tx1"/>
                </a:solidFill>
                <a:effectLst/>
                <a:latin typeface="Arial" pitchFamily="34" charset="0"/>
                <a:cs typeface="Arial" pitchFamily="34" charset="0"/>
              </a:rPr>
              <a:t> punerea in aplicare a Dispozitiilor de Primar.                                  </a:t>
            </a:r>
          </a:p>
          <a:p>
            <a:pPr marL="0" marR="0" lvl="0" indent="0" algn="just" defTabSz="914400" rtl="0" eaLnBrk="1" fontAlgn="base" latinLnBrk="0" hangingPunct="1">
              <a:lnSpc>
                <a:spcPct val="100000"/>
              </a:lnSpc>
              <a:spcBef>
                <a:spcPct val="0"/>
              </a:spcBef>
              <a:spcAft>
                <a:spcPts val="1000"/>
              </a:spcAft>
              <a:buClrTx/>
              <a:buSzTx/>
              <a:buFontTx/>
              <a:buChar char="-"/>
              <a:tabLst/>
            </a:pPr>
            <a:r>
              <a:rPr kumimoji="0" lang="it-IT" sz="1200" b="0" i="0" u="none" strike="noStrike" cap="none" normalizeH="0" baseline="0" dirty="0" smtClean="0">
                <a:ln>
                  <a:noFill/>
                </a:ln>
                <a:solidFill>
                  <a:schemeClr val="tx1"/>
                </a:solidFill>
                <a:effectLst/>
                <a:latin typeface="Arial" pitchFamily="34" charset="0"/>
                <a:cs typeface="Arial" pitchFamily="34" charset="0"/>
              </a:rPr>
              <a:t> asigurarea protectiei participantilor la diferite  manifestari desfasurate pe partea carosabila.</a:t>
            </a:r>
          </a:p>
          <a:p>
            <a:pPr marL="0" marR="0" lvl="0" indent="0" algn="just" defTabSz="914400" rtl="0" eaLnBrk="1" fontAlgn="base" latinLnBrk="0" hangingPunct="1">
              <a:lnSpc>
                <a:spcPct val="100000"/>
              </a:lnSpc>
              <a:spcBef>
                <a:spcPct val="0"/>
              </a:spcBef>
              <a:spcAft>
                <a:spcPts val="1000"/>
              </a:spcAft>
              <a:buClrTx/>
              <a:buSzTx/>
              <a:buFontTx/>
              <a:buChar char="-"/>
              <a:tabLst/>
            </a:pPr>
            <a:r>
              <a:rPr lang="it-IT" sz="1200" dirty="0">
                <a:latin typeface="Arial" pitchFamily="34" charset="0"/>
                <a:cs typeface="Arial" pitchFamily="34" charset="0"/>
              </a:rPr>
              <a:t> </a:t>
            </a:r>
            <a:r>
              <a:rPr kumimoji="0" lang="it-IT" sz="1200" b="0" i="0" u="none" strike="noStrike" cap="none" normalizeH="0" baseline="0" dirty="0" smtClean="0">
                <a:ln>
                  <a:noFill/>
                </a:ln>
                <a:solidFill>
                  <a:schemeClr val="tx1"/>
                </a:solidFill>
                <a:effectLst/>
                <a:latin typeface="Arial" pitchFamily="34" charset="0"/>
                <a:cs typeface="Arial" pitchFamily="34" charset="0"/>
              </a:rPr>
              <a:t>asigurarea de masuri</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privind</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siguranta</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rutiera</a:t>
            </a:r>
            <a:r>
              <a:rPr kumimoji="0" lang="en-US" sz="1200" b="0" i="0" u="none" strike="noStrike" cap="none" normalizeH="0" baseline="0" dirty="0" smtClean="0">
                <a:ln>
                  <a:noFill/>
                </a:ln>
                <a:solidFill>
                  <a:schemeClr val="tx1"/>
                </a:solidFill>
                <a:effectLst/>
                <a:latin typeface="Arial" pitchFamily="34" charset="0"/>
                <a:cs typeface="Arial" pitchFamily="34" charset="0"/>
              </a:rPr>
              <a:t> la </a:t>
            </a:r>
            <a:r>
              <a:rPr kumimoji="0" lang="en-US" sz="1200" b="0" i="0" u="none" strike="noStrike" cap="none" normalizeH="0" baseline="0" dirty="0" err="1" smtClean="0">
                <a:ln>
                  <a:noFill/>
                </a:ln>
                <a:solidFill>
                  <a:schemeClr val="tx1"/>
                </a:solidFill>
                <a:effectLst/>
                <a:latin typeface="Arial" pitchFamily="34" charset="0"/>
                <a:cs typeface="Arial" pitchFamily="34" charset="0"/>
              </a:rPr>
              <a:t>afluirea</a:t>
            </a:r>
            <a:r>
              <a:rPr kumimoji="0" lang="en-US" sz="1200" b="0" i="0" u="none" strike="noStrike" cap="none" normalizeH="0" baseline="0" dirty="0" smtClean="0">
                <a:ln>
                  <a:noFill/>
                </a:ln>
                <a:solidFill>
                  <a:schemeClr val="tx1"/>
                </a:solidFill>
                <a:effectLst/>
                <a:latin typeface="Arial" pitchFamily="34" charset="0"/>
                <a:cs typeface="Arial" pitchFamily="34" charset="0"/>
              </a:rPr>
              <a:t>/</a:t>
            </a:r>
            <a:r>
              <a:rPr kumimoji="0" lang="en-US" sz="1200" b="0" i="0" u="none" strike="noStrike" cap="none" normalizeH="0" baseline="0" dirty="0" err="1" smtClean="0">
                <a:ln>
                  <a:noFill/>
                </a:ln>
                <a:solidFill>
                  <a:schemeClr val="tx1"/>
                </a:solidFill>
                <a:effectLst/>
                <a:latin typeface="Arial" pitchFamily="34" charset="0"/>
                <a:cs typeface="Arial" pitchFamily="34" charset="0"/>
              </a:rPr>
              <a:t>defluirea</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elevilor</a:t>
            </a:r>
            <a:r>
              <a:rPr kumimoji="0" lang="en-US" sz="1200" b="0" i="0" u="none" strike="noStrike" cap="none" normalizeH="0" baseline="0" dirty="0" smtClean="0">
                <a:ln>
                  <a:noFill/>
                </a:ln>
                <a:solidFill>
                  <a:schemeClr val="tx1"/>
                </a:solidFill>
                <a:effectLst/>
                <a:latin typeface="Arial" pitchFamily="34" charset="0"/>
                <a:cs typeface="Arial" pitchFamily="34" charset="0"/>
              </a:rPr>
              <a:t> de la </a:t>
            </a:r>
            <a:r>
              <a:rPr kumimoji="0" lang="en-US" sz="1200" b="0" i="0" u="none" strike="noStrike" cap="none" normalizeH="0" baseline="0" dirty="0" err="1" smtClean="0">
                <a:ln>
                  <a:noFill/>
                </a:ln>
                <a:solidFill>
                  <a:schemeClr val="tx1"/>
                </a:solidFill>
                <a:effectLst/>
                <a:latin typeface="Arial" pitchFamily="34" charset="0"/>
                <a:cs typeface="Arial" pitchFamily="34" charset="0"/>
              </a:rPr>
              <a:t>Colegiul</a:t>
            </a:r>
            <a:r>
              <a:rPr kumimoji="0" lang="en-US" sz="1200" b="0" i="0" u="none" strike="noStrike" cap="none" normalizeH="0" baseline="0" dirty="0" smtClean="0">
                <a:ln>
                  <a:noFill/>
                </a:ln>
                <a:solidFill>
                  <a:schemeClr val="tx1"/>
                </a:solidFill>
                <a:effectLst/>
                <a:latin typeface="Arial" pitchFamily="34" charset="0"/>
                <a:cs typeface="Arial" pitchFamily="34" charset="0"/>
              </a:rPr>
              <a:t> National  ,,</a:t>
            </a:r>
            <a:r>
              <a:rPr kumimoji="0" lang="en-US" sz="1200" b="0" i="0" u="none" strike="noStrike" cap="none" normalizeH="0" baseline="0" dirty="0" err="1" smtClean="0">
                <a:ln>
                  <a:noFill/>
                </a:ln>
                <a:solidFill>
                  <a:schemeClr val="tx1"/>
                </a:solidFill>
                <a:effectLst/>
                <a:latin typeface="Arial" pitchFamily="34" charset="0"/>
                <a:cs typeface="Arial" pitchFamily="34" charset="0"/>
              </a:rPr>
              <a:t>Petru</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Rares</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si</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Scoala</a:t>
            </a:r>
            <a:r>
              <a:rPr kumimoji="0" lang="en-US" sz="1200" b="0" i="0" u="none" strike="noStrike" cap="none" normalizeH="0" baseline="0" dirty="0" smtClean="0">
                <a:ln>
                  <a:noFill/>
                </a:ln>
                <a:solidFill>
                  <a:schemeClr val="tx1"/>
                </a:solidFill>
                <a:effectLst/>
                <a:latin typeface="Arial" pitchFamily="34" charset="0"/>
                <a:cs typeface="Arial" pitchFamily="34" charset="0"/>
              </a:rPr>
              <a:t> nr. 8.</a:t>
            </a:r>
            <a:r>
              <a:rPr kumimoji="0" lang="it-IT" sz="1200" b="0" i="0" u="none" strike="noStrike" cap="none" normalizeH="0" baseline="0" dirty="0" smtClean="0">
                <a:ln>
                  <a:noFill/>
                </a:ln>
                <a:solidFill>
                  <a:schemeClr val="tx1"/>
                </a:solidFill>
                <a:effectLst/>
                <a:latin typeface="Arial" pitchFamily="34" charset="0"/>
                <a:cs typeface="Arial" pitchFamily="34" charset="0"/>
              </a:rPr>
              <a:t>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pull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it-IT" sz="2700" b="1" dirty="0">
                <a:latin typeface="Arial" pitchFamily="34" charset="0"/>
                <a:cs typeface="Arial" pitchFamily="34" charset="0"/>
              </a:rPr>
              <a:t>BIROUL CONTROL </a:t>
            </a:r>
            <a:r>
              <a:rPr lang="en-US" dirty="0">
                <a:latin typeface="Arial" pitchFamily="34" charset="0"/>
                <a:cs typeface="Arial" pitchFamily="34" charset="0"/>
              </a:rPr>
              <a:t/>
            </a:r>
            <a:br>
              <a:rPr lang="en-US" dirty="0">
                <a:latin typeface="Arial" pitchFamily="34" charset="0"/>
                <a:cs typeface="Arial" pitchFamily="34" charset="0"/>
              </a:rPr>
            </a:br>
            <a:endParaRPr lang="en-US" dirty="0">
              <a:latin typeface="Arial" pitchFamily="34" charset="0"/>
              <a:cs typeface="Arial" pitchFamily="34" charset="0"/>
            </a:endParaRPr>
          </a:p>
        </p:txBody>
      </p:sp>
      <p:sp>
        <p:nvSpPr>
          <p:cNvPr id="21506" name="Text Box 2"/>
          <p:cNvSpPr txBox="1">
            <a:spLocks noChangeArrowheads="1"/>
          </p:cNvSpPr>
          <p:nvPr/>
        </p:nvSpPr>
        <p:spPr bwMode="auto">
          <a:xfrm>
            <a:off x="1371600" y="381000"/>
            <a:ext cx="5873750" cy="1528624"/>
          </a:xfrm>
          <a:prstGeom prst="rect">
            <a:avLst/>
          </a:prstGeom>
          <a:solidFill>
            <a:srgbClr val="9BBB59"/>
          </a:solidFill>
          <a:ln w="38100">
            <a:solidFill>
              <a:srgbClr val="F2F2F2"/>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t-IT" sz="1200" b="1" i="0" u="none" strike="noStrike" cap="none" normalizeH="0" baseline="0" dirty="0" smtClean="0">
                <a:ln>
                  <a:noFill/>
                </a:ln>
                <a:solidFill>
                  <a:schemeClr val="tx1"/>
                </a:solidFill>
                <a:effectLst/>
                <a:latin typeface="Arial" pitchFamily="34" charset="0"/>
                <a:cs typeface="Arial" pitchFamily="34" charset="0"/>
              </a:rPr>
              <a:t>COMPUS DIN :</a:t>
            </a:r>
          </a:p>
          <a:p>
            <a:pPr lvl="0" algn="ctr" fontAlgn="base">
              <a:spcBef>
                <a:spcPct val="0"/>
              </a:spcBef>
              <a:spcAft>
                <a:spcPts val="1000"/>
              </a:spcAft>
            </a:pPr>
            <a:r>
              <a:rPr kumimoji="0" lang="it-IT" sz="1200" b="1" i="0" u="none" strike="noStrike" cap="none" normalizeH="0" baseline="0" dirty="0" smtClean="0">
                <a:ln>
                  <a:noFill/>
                </a:ln>
                <a:solidFill>
                  <a:schemeClr val="tx1"/>
                </a:solidFill>
                <a:effectLst/>
                <a:latin typeface="Arial" pitchFamily="34" charset="0"/>
                <a:cs typeface="Arial" pitchFamily="34" charset="0"/>
              </a:rPr>
              <a:t>1. </a:t>
            </a:r>
            <a:r>
              <a:rPr lang="it-IT" sz="1200" b="1" dirty="0" smtClean="0">
                <a:latin typeface="Arial" pitchFamily="34" charset="0"/>
                <a:cs typeface="Arial" pitchFamily="34" charset="0"/>
              </a:rPr>
              <a:t>COMPARTIMENTUL ACTIVITATI COMERCIALE</a:t>
            </a:r>
            <a:endParaRPr kumimoji="0" lang="it-IT" sz="1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it-IT" sz="1200" b="1" i="0" u="none" strike="noStrike" cap="none" normalizeH="0" baseline="0" dirty="0" smtClean="0">
                <a:ln>
                  <a:noFill/>
                </a:ln>
                <a:solidFill>
                  <a:schemeClr val="tx1"/>
                </a:solidFill>
                <a:effectLst/>
                <a:latin typeface="Arial" pitchFamily="34" charset="0"/>
                <a:cs typeface="Arial" pitchFamily="34" charset="0"/>
              </a:rPr>
              <a:t>            2. COMPARTIMENTUL DISCIPLINA IN CONSTRUCTII</a:t>
            </a:r>
          </a:p>
          <a:p>
            <a:pPr lvl="0" algn="ctr" fontAlgn="base">
              <a:spcBef>
                <a:spcPct val="0"/>
              </a:spcBef>
              <a:spcAft>
                <a:spcPts val="1000"/>
              </a:spcAft>
            </a:pPr>
            <a:r>
              <a:rPr kumimoji="0" lang="it-IT" sz="1200" b="1" i="0" u="none" strike="noStrike" cap="none" normalizeH="0" baseline="0" dirty="0" smtClean="0">
                <a:ln>
                  <a:noFill/>
                </a:ln>
                <a:solidFill>
                  <a:schemeClr val="tx1"/>
                </a:solidFill>
                <a:effectLst/>
                <a:latin typeface="Arial" pitchFamily="34" charset="0"/>
                <a:cs typeface="Arial" pitchFamily="34" charset="0"/>
              </a:rPr>
              <a:t>      3. </a:t>
            </a:r>
            <a:r>
              <a:rPr lang="it-IT" sz="1200" b="1" dirty="0" smtClean="0">
                <a:latin typeface="Arial" pitchFamily="34" charset="0"/>
                <a:cs typeface="Arial" pitchFamily="34" charset="0"/>
              </a:rPr>
              <a:t>COMPARTMENTUL PROTECTIA MEDIULUI</a:t>
            </a:r>
            <a:endParaRPr kumimoji="0" lang="it-IT" sz="1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it-IT" sz="1200" b="1" i="0" u="none" strike="noStrike" cap="none" normalizeH="0" baseline="0" dirty="0" smtClean="0">
                <a:ln>
                  <a:noFill/>
                </a:ln>
                <a:solidFill>
                  <a:schemeClr val="tx1"/>
                </a:solidFill>
                <a:effectLst/>
                <a:latin typeface="Arial" pitchFamily="34" charset="0"/>
                <a:cs typeface="Arial" pitchFamily="34" charset="0"/>
              </a:rPr>
              <a:t>FORMAT DIN 8 POLITISTI LOCALI</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7" name="Text Box 3"/>
          <p:cNvSpPr txBox="1">
            <a:spLocks noChangeArrowheads="1"/>
          </p:cNvSpPr>
          <p:nvPr/>
        </p:nvSpPr>
        <p:spPr bwMode="auto">
          <a:xfrm>
            <a:off x="685800" y="2057400"/>
            <a:ext cx="4038600" cy="4191000"/>
          </a:xfrm>
          <a:prstGeom prst="rect">
            <a:avLst/>
          </a:prstGeom>
          <a:gradFill rotWithShape="0">
            <a:gsLst>
              <a:gs pos="0">
                <a:srgbClr val="FFFFFF"/>
              </a:gs>
              <a:gs pos="100000">
                <a:srgbClr val="D6E3BC"/>
              </a:gs>
            </a:gsLst>
            <a:lin ang="54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309563" lvl="0" indent="0" algn="l" defTabSz="914400" rtl="0" eaLnBrk="1" fontAlgn="base" latinLnBrk="0" hangingPunct="1">
              <a:lnSpc>
                <a:spcPct val="100000"/>
              </a:lnSpc>
              <a:spcBef>
                <a:spcPct val="0"/>
              </a:spcBef>
              <a:spcAft>
                <a:spcPts val="1000"/>
              </a:spcAft>
              <a:buClrTx/>
              <a:buSzTx/>
              <a:buFontTx/>
              <a:buNone/>
              <a:tabLst/>
            </a:pPr>
            <a:endParaRPr kumimoji="0" lang="it-IT" sz="1400" b="1" i="0" u="none" strike="noStrike" cap="none" normalizeH="0" baseline="0" dirty="0" smtClean="0">
              <a:ln>
                <a:noFill/>
              </a:ln>
              <a:solidFill>
                <a:schemeClr val="tx1"/>
              </a:solidFill>
              <a:effectLst/>
              <a:latin typeface="Arial" pitchFamily="34" charset="0"/>
              <a:cs typeface="Arial" pitchFamily="34" charset="0"/>
            </a:endParaRPr>
          </a:p>
          <a:p>
            <a:pPr marR="309563" fontAlgn="base">
              <a:spcBef>
                <a:spcPct val="0"/>
              </a:spcBef>
              <a:spcAft>
                <a:spcPts val="1000"/>
              </a:spcAft>
            </a:pPr>
            <a:r>
              <a:rPr kumimoji="0" lang="it-IT" sz="1400" b="1" i="0" u="none" strike="noStrike" cap="none" normalizeH="0" baseline="0" dirty="0" smtClean="0">
                <a:ln>
                  <a:noFill/>
                </a:ln>
                <a:solidFill>
                  <a:schemeClr val="tx1"/>
                </a:solidFill>
                <a:effectLst/>
                <a:latin typeface="Arial" pitchFamily="34" charset="0"/>
                <a:cs typeface="Arial" pitchFamily="34" charset="0"/>
              </a:rPr>
              <a:t>Infractiuni constatate =         3</a:t>
            </a:r>
          </a:p>
          <a:p>
            <a:pPr marL="0" marR="309563" lvl="0" indent="0" algn="l" defTabSz="914400" rtl="0" eaLnBrk="1" fontAlgn="base" latinLnBrk="0" hangingPunct="1">
              <a:spcBef>
                <a:spcPct val="0"/>
              </a:spcBef>
              <a:spcAft>
                <a:spcPts val="1000"/>
              </a:spcAft>
              <a:buClrTx/>
              <a:buSzTx/>
              <a:buFontTx/>
              <a:buNone/>
              <a:tabLst/>
            </a:pPr>
            <a:r>
              <a:rPr kumimoji="0" lang="it-IT" sz="1400" b="0" i="0" u="none" strike="noStrike" cap="none" normalizeH="0" baseline="0" dirty="0" smtClean="0">
                <a:ln>
                  <a:noFill/>
                </a:ln>
                <a:solidFill>
                  <a:schemeClr val="tx1"/>
                </a:solidFill>
                <a:effectLst/>
                <a:latin typeface="Arial" pitchFamily="34" charset="0"/>
                <a:cs typeface="Arial" pitchFamily="34" charset="0"/>
              </a:rPr>
              <a:t>(plangeri penale)</a:t>
            </a:r>
            <a:r>
              <a:rPr kumimoji="0" lang="it-IT" sz="1400" b="1" i="0" u="none" strike="noStrike" cap="none" normalizeH="0" baseline="0" dirty="0" smtClean="0">
                <a:ln>
                  <a:noFill/>
                </a:ln>
                <a:solidFill>
                  <a:schemeClr val="tx1"/>
                </a:solidFill>
                <a:effectLst/>
                <a:latin typeface="Arial" pitchFamily="34" charset="0"/>
                <a:cs typeface="Arial" pitchFamily="34" charset="0"/>
              </a:rPr>
              <a:t> </a:t>
            </a:r>
          </a:p>
          <a:p>
            <a:pPr marL="0" marR="309563"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Contraventii	=        311 </a:t>
            </a:r>
          </a:p>
          <a:p>
            <a:pPr marL="0" marR="309563"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Valoare contraventii	= 234.130 lei</a:t>
            </a:r>
          </a:p>
          <a:p>
            <a:pPr marL="0" marR="309563"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Actiuni organizate	=  </a:t>
            </a:r>
            <a:r>
              <a:rPr kumimoji="0" lang="it-IT" sz="1400" b="1" i="0" u="none" strike="noStrike" cap="none" normalizeH="0" dirty="0" smtClean="0">
                <a:ln>
                  <a:noFill/>
                </a:ln>
                <a:solidFill>
                  <a:schemeClr val="tx1"/>
                </a:solidFill>
                <a:effectLst/>
                <a:latin typeface="Arial" pitchFamily="34" charset="0"/>
                <a:cs typeface="Arial" pitchFamily="34" charset="0"/>
              </a:rPr>
              <a:t>  </a:t>
            </a:r>
            <a:r>
              <a:rPr kumimoji="0" lang="it-IT" sz="1400" b="1" i="0" u="none" strike="noStrike" cap="none" normalizeH="0" baseline="0" dirty="0" smtClean="0">
                <a:ln>
                  <a:noFill/>
                </a:ln>
                <a:solidFill>
                  <a:schemeClr val="tx1"/>
                </a:solidFill>
                <a:effectLst/>
                <a:latin typeface="Arial" pitchFamily="34" charset="0"/>
                <a:cs typeface="Arial" pitchFamily="34" charset="0"/>
              </a:rPr>
              <a:t>       2</a:t>
            </a:r>
          </a:p>
          <a:p>
            <a:pPr marL="0" marR="309563"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Somatii		=         156</a:t>
            </a:r>
          </a:p>
          <a:p>
            <a:pPr marL="0" marR="309563"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Obiective verificate	=       1619</a:t>
            </a:r>
          </a:p>
          <a:p>
            <a:pPr marL="0" marR="309563"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 Sesizari primite	=         235</a:t>
            </a:r>
          </a:p>
          <a:p>
            <a:pPr marL="0" marR="309563"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 Invitatii		=         217</a:t>
            </a:r>
          </a:p>
          <a:p>
            <a:pPr marL="0" marR="309563"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 Masuri specifice politienesti</a:t>
            </a:r>
            <a:r>
              <a:rPr kumimoji="0" lang="it-IT" sz="1400" b="0" i="0" u="none" strike="noStrike" cap="none" normalizeH="0" baseline="0" dirty="0" smtClean="0">
                <a:ln>
                  <a:noFill/>
                </a:ln>
                <a:solidFill>
                  <a:schemeClr val="tx1"/>
                </a:solidFill>
                <a:effectLst/>
                <a:latin typeface="Arial" pitchFamily="34" charset="0"/>
                <a:cs typeface="Arial" pitchFamily="34" charset="0"/>
              </a:rPr>
              <a:t>(pande)</a:t>
            </a:r>
            <a:r>
              <a:rPr kumimoji="0" lang="it-IT" sz="1400" b="1" i="0" u="none" strike="noStrike" cap="none" normalizeH="0" baseline="0" dirty="0" smtClean="0">
                <a:ln>
                  <a:noFill/>
                </a:ln>
                <a:solidFill>
                  <a:schemeClr val="tx1"/>
                </a:solidFill>
                <a:effectLst/>
                <a:latin typeface="Arial" pitchFamily="34" charset="0"/>
                <a:cs typeface="Arial" pitchFamily="34" charset="0"/>
              </a:rPr>
              <a:t> = 194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8" name="AutoShape 4"/>
          <p:cNvSpPr>
            <a:spLocks noChangeArrowheads="1"/>
          </p:cNvSpPr>
          <p:nvPr/>
        </p:nvSpPr>
        <p:spPr bwMode="auto">
          <a:xfrm>
            <a:off x="4876800" y="2133600"/>
            <a:ext cx="4267200" cy="4114800"/>
          </a:xfrm>
          <a:prstGeom prst="flowChartAlternateProcess">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it-IT"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it-IT" sz="1600" b="1" i="0" u="none" strike="noStrike" cap="none" normalizeH="0" baseline="0" dirty="0" smtClean="0">
                <a:ln>
                  <a:noFill/>
                </a:ln>
                <a:solidFill>
                  <a:schemeClr val="tx1"/>
                </a:solidFill>
                <a:effectLst/>
                <a:latin typeface="Arial" pitchFamily="34" charset="0"/>
                <a:cs typeface="Arial" pitchFamily="34" charset="0"/>
              </a:rPr>
              <a:t>CONCLUZII</a:t>
            </a: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it-IT"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	Comparativ cu anul 2015, cand au fost aplicate un numar de 269 de contraventii, in valoare de 177.440 lei, </a:t>
            </a:r>
            <a:r>
              <a:rPr kumimoji="0" lang="it-IT" sz="1400" b="1" i="0" u="sng" strike="noStrike" cap="none" normalizeH="0" baseline="0" dirty="0" smtClean="0">
                <a:ln>
                  <a:noFill/>
                </a:ln>
                <a:solidFill>
                  <a:schemeClr val="tx1"/>
                </a:solidFill>
                <a:effectLst/>
                <a:latin typeface="Arial" pitchFamily="34" charset="0"/>
                <a:cs typeface="Arial" pitchFamily="34" charset="0"/>
              </a:rPr>
              <a:t>cresterea</a:t>
            </a:r>
            <a:r>
              <a:rPr kumimoji="0" lang="it-IT" sz="1400" b="1" i="0" u="none" strike="noStrike" cap="none" normalizeH="0" baseline="0" dirty="0" smtClean="0">
                <a:ln>
                  <a:noFill/>
                </a:ln>
                <a:solidFill>
                  <a:schemeClr val="tx1"/>
                </a:solidFill>
                <a:effectLst/>
                <a:latin typeface="Arial" pitchFamily="34" charset="0"/>
                <a:cs typeface="Arial" pitchFamily="34" charset="0"/>
              </a:rPr>
              <a:t> este de</a:t>
            </a:r>
            <a:r>
              <a:rPr kumimoji="0" lang="it-IT" sz="1400" b="1" i="0" u="sng" strike="noStrike" cap="none" normalizeH="0" baseline="0" dirty="0" smtClean="0">
                <a:ln>
                  <a:noFill/>
                </a:ln>
                <a:solidFill>
                  <a:schemeClr val="tx1"/>
                </a:solidFill>
                <a:effectLst/>
                <a:latin typeface="Arial" pitchFamily="34" charset="0"/>
                <a:cs typeface="Arial" pitchFamily="34" charset="0"/>
              </a:rPr>
              <a:t> 15,61%</a:t>
            </a:r>
            <a:r>
              <a:rPr kumimoji="0" lang="it-IT" sz="1400" b="1" i="0" u="none" strike="noStrike" cap="none" normalizeH="0" baseline="0" dirty="0" smtClean="0">
                <a:ln>
                  <a:noFill/>
                </a:ln>
                <a:solidFill>
                  <a:schemeClr val="tx1"/>
                </a:solidFill>
                <a:effectLst/>
                <a:latin typeface="Arial" pitchFamily="34" charset="0"/>
                <a:cs typeface="Arial" pitchFamily="34" charset="0"/>
              </a:rPr>
              <a:t> la nr. de sanctiuni aplicate si de </a:t>
            </a:r>
            <a:r>
              <a:rPr kumimoji="0" lang="it-IT" sz="1400" b="1" i="0" u="sng" strike="noStrike" cap="none" normalizeH="0" baseline="0" dirty="0" smtClean="0">
                <a:ln>
                  <a:noFill/>
                </a:ln>
                <a:solidFill>
                  <a:schemeClr val="tx1"/>
                </a:solidFill>
                <a:effectLst/>
                <a:latin typeface="Arial" pitchFamily="34" charset="0"/>
                <a:cs typeface="Arial" pitchFamily="34" charset="0"/>
              </a:rPr>
              <a:t>31,94%</a:t>
            </a:r>
            <a:r>
              <a:rPr kumimoji="0" lang="it-IT" sz="1400" b="1" i="0" u="none" strike="noStrike" cap="none" normalizeH="0" baseline="0" dirty="0" smtClean="0">
                <a:ln>
                  <a:noFill/>
                </a:ln>
                <a:solidFill>
                  <a:schemeClr val="tx1"/>
                </a:solidFill>
                <a:effectLst/>
                <a:latin typeface="Arial" pitchFamily="34" charset="0"/>
                <a:cs typeface="Arial" pitchFamily="34" charset="0"/>
              </a:rPr>
              <a:t> la cuantumul amenzilor, realizandu-se in 2016 o medie de </a:t>
            </a:r>
            <a:r>
              <a:rPr kumimoji="0" lang="it-IT" sz="1400" b="1" i="0" u="sng" strike="noStrike" cap="none" normalizeH="0" baseline="0" dirty="0" smtClean="0">
                <a:ln>
                  <a:noFill/>
                </a:ln>
                <a:solidFill>
                  <a:schemeClr val="tx1"/>
                </a:solidFill>
                <a:effectLst/>
                <a:latin typeface="Arial" pitchFamily="34" charset="0"/>
                <a:cs typeface="Arial" pitchFamily="34" charset="0"/>
              </a:rPr>
              <a:t> 38,87 sanctiuni / agent constatator.</a:t>
            </a:r>
            <a:endParaRPr kumimoji="0" lang="it-IT"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it-IT" sz="2000" b="1" i="0" u="sng"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9" name="Text Box 5"/>
          <p:cNvSpPr txBox="1">
            <a:spLocks noChangeArrowheads="1"/>
          </p:cNvSpPr>
          <p:nvPr/>
        </p:nvSpPr>
        <p:spPr bwMode="auto">
          <a:xfrm>
            <a:off x="152400" y="2057400"/>
            <a:ext cx="423862" cy="4191000"/>
          </a:xfrm>
          <a:prstGeom prst="rect">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rgbClr val="F2F2F2"/>
                </a:solidFill>
                <a:effectLst/>
                <a:latin typeface="Calibri" pitchFamily="34" charset="0"/>
                <a:cs typeface="Arial" pitchFamily="34" charset="0"/>
              </a:rPr>
              <a:t>I</a:t>
            </a:r>
            <a:endParaRPr kumimoji="0" lang="en-US" sz="20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rgbClr val="F2F2F2"/>
                </a:solidFill>
                <a:effectLst/>
                <a:latin typeface="Calibri" pitchFamily="34" charset="0"/>
                <a:cs typeface="Arial" pitchFamily="34" charset="0"/>
              </a:rPr>
              <a:t>N</a:t>
            </a:r>
            <a:endParaRPr kumimoji="0" lang="en-US" sz="20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rgbClr val="F2F2F2"/>
                </a:solidFill>
                <a:effectLst/>
                <a:latin typeface="Calibri" pitchFamily="34" charset="0"/>
                <a:cs typeface="Arial" pitchFamily="34" charset="0"/>
              </a:rPr>
              <a:t>D</a:t>
            </a:r>
            <a:endParaRPr kumimoji="0" lang="en-US" sz="20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rgbClr val="F2F2F2"/>
                </a:solidFill>
                <a:effectLst/>
                <a:latin typeface="Calibri" pitchFamily="34" charset="0"/>
                <a:cs typeface="Arial" pitchFamily="34" charset="0"/>
              </a:rPr>
              <a:t>I</a:t>
            </a:r>
            <a:endParaRPr kumimoji="0" lang="en-US" sz="20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rgbClr val="F2F2F2"/>
                </a:solidFill>
                <a:effectLst/>
                <a:latin typeface="Calibri" pitchFamily="34" charset="0"/>
                <a:cs typeface="Arial" pitchFamily="34" charset="0"/>
              </a:rPr>
              <a:t>C</a:t>
            </a:r>
            <a:endParaRPr kumimoji="0" lang="en-US" sz="20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rgbClr val="F2F2F2"/>
                </a:solidFill>
                <a:effectLst/>
                <a:latin typeface="Calibri" pitchFamily="34" charset="0"/>
                <a:cs typeface="Arial" pitchFamily="34" charset="0"/>
              </a:rPr>
              <a:t>A</a:t>
            </a:r>
            <a:endParaRPr kumimoji="0" lang="en-US" sz="20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rgbClr val="F2F2F2"/>
                </a:solidFill>
                <a:effectLst/>
                <a:latin typeface="Calibri" pitchFamily="34" charset="0"/>
                <a:cs typeface="Arial" pitchFamily="34" charset="0"/>
              </a:rPr>
              <a:t>T</a:t>
            </a:r>
            <a:endParaRPr kumimoji="0" lang="en-US" sz="20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rgbClr val="F2F2F2"/>
                </a:solidFill>
                <a:effectLst/>
                <a:latin typeface="Calibri" pitchFamily="34" charset="0"/>
                <a:cs typeface="Arial" pitchFamily="34" charset="0"/>
              </a:rPr>
              <a:t>O</a:t>
            </a:r>
            <a:endParaRPr kumimoji="0" lang="en-US" sz="20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rgbClr val="F2F2F2"/>
                </a:solidFill>
                <a:effectLst/>
                <a:latin typeface="Calibri" pitchFamily="34" charset="0"/>
                <a:cs typeface="Arial" pitchFamily="34" charset="0"/>
              </a:rPr>
              <a:t>R</a:t>
            </a:r>
            <a:endParaRPr kumimoji="0" lang="en-US" sz="20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rgbClr val="F2F2F2"/>
                </a:solidFill>
                <a:effectLst/>
                <a:latin typeface="Calibri" pitchFamily="34" charset="0"/>
                <a:cs typeface="Arial" pitchFamily="34" charset="0"/>
              </a:rPr>
              <a:t>I</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pull dir="l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44562"/>
          </a:xfrm>
        </p:spPr>
        <p:txBody>
          <a:bodyPr>
            <a:normAutofit/>
          </a:bodyPr>
          <a:lstStyle/>
          <a:p>
            <a:r>
              <a:rPr lang="it-IT" sz="2000" b="1" dirty="0">
                <a:latin typeface="Arial" pitchFamily="34" charset="0"/>
                <a:cs typeface="Arial" pitchFamily="34" charset="0"/>
              </a:rPr>
              <a:t>1</a:t>
            </a:r>
            <a:r>
              <a:rPr lang="it-IT" sz="2000" b="1" dirty="0" smtClean="0">
                <a:latin typeface="Arial" pitchFamily="34" charset="0"/>
                <a:cs typeface="Arial" pitchFamily="34" charset="0"/>
              </a:rPr>
              <a:t>. </a:t>
            </a:r>
            <a:r>
              <a:rPr lang="it-IT" sz="2000" b="1" dirty="0">
                <a:latin typeface="Arial" pitchFamily="34" charset="0"/>
                <a:cs typeface="Arial" pitchFamily="34" charset="0"/>
              </a:rPr>
              <a:t>COMPARTIMENTUL ACTIVITATI COMERCIALE</a:t>
            </a:r>
            <a:r>
              <a:rPr lang="en-US" sz="2000" dirty="0">
                <a:latin typeface="Arial" pitchFamily="34" charset="0"/>
                <a:cs typeface="Arial" pitchFamily="34" charset="0"/>
              </a:rPr>
              <a:t/>
            </a:r>
            <a:br>
              <a:rPr lang="en-US" sz="2000" dirty="0">
                <a:latin typeface="Arial" pitchFamily="34" charset="0"/>
                <a:cs typeface="Arial" pitchFamily="34" charset="0"/>
              </a:rPr>
            </a:br>
            <a:r>
              <a:rPr lang="it-IT" sz="2000" b="1" dirty="0">
                <a:latin typeface="Arial" pitchFamily="34" charset="0"/>
                <a:cs typeface="Arial" pitchFamily="34" charset="0"/>
              </a:rPr>
              <a:t>FORMAT DIN 2 POLITISTI </a:t>
            </a:r>
            <a:r>
              <a:rPr lang="it-IT" sz="2000" b="1" dirty="0" smtClean="0">
                <a:latin typeface="Arial" pitchFamily="34" charset="0"/>
                <a:cs typeface="Arial" pitchFamily="34" charset="0"/>
              </a:rPr>
              <a:t>LOCALI</a:t>
            </a:r>
            <a:endParaRPr lang="en-US" sz="2000" dirty="0">
              <a:latin typeface="Arial" pitchFamily="34" charset="0"/>
              <a:cs typeface="Arial" pitchFamily="34" charset="0"/>
            </a:endParaRPr>
          </a:p>
        </p:txBody>
      </p:sp>
      <p:sp>
        <p:nvSpPr>
          <p:cNvPr id="24578" name="Text Box 2"/>
          <p:cNvSpPr txBox="1">
            <a:spLocks noChangeArrowheads="1"/>
          </p:cNvSpPr>
          <p:nvPr/>
        </p:nvSpPr>
        <p:spPr bwMode="auto">
          <a:xfrm>
            <a:off x="171450" y="835025"/>
            <a:ext cx="423863" cy="5870575"/>
          </a:xfrm>
          <a:prstGeom prst="rect">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6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I</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N</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D</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I</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C</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A</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T</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O</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R</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I</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9" name="Text Box 3"/>
          <p:cNvSpPr txBox="1">
            <a:spLocks noChangeArrowheads="1"/>
          </p:cNvSpPr>
          <p:nvPr/>
        </p:nvSpPr>
        <p:spPr bwMode="auto">
          <a:xfrm>
            <a:off x="685800" y="838200"/>
            <a:ext cx="4038600" cy="5867400"/>
          </a:xfrm>
          <a:prstGeom prst="rect">
            <a:avLst/>
          </a:prstGeom>
          <a:gradFill rotWithShape="0">
            <a:gsLst>
              <a:gs pos="0">
                <a:srgbClr val="C2D69B"/>
              </a:gs>
              <a:gs pos="50000">
                <a:srgbClr val="EAF1DD"/>
              </a:gs>
              <a:gs pos="100000">
                <a:srgbClr val="C2D69B"/>
              </a:gs>
            </a:gsLst>
            <a:lin ang="189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it-IT"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Contraventii aplicate                    =         97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Valoare contraventii                     =  90.900 lei</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400" b="0" i="0" u="none" strike="noStrike" cap="none" normalizeH="0" baseline="0" dirty="0" smtClean="0">
                <a:ln>
                  <a:noFill/>
                </a:ln>
                <a:solidFill>
                  <a:schemeClr val="tx1"/>
                </a:solidFill>
                <a:effectLst/>
                <a:latin typeface="Arial" pitchFamily="34" charset="0"/>
                <a:cs typeface="Arial" pitchFamily="34" charset="0"/>
              </a:rPr>
              <a:t>- OG 99/2000 RA,  comercializare produse si servicii de piata                               =        66</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400" b="0" i="0" u="none" strike="noStrike" cap="none" normalizeH="0" baseline="0" dirty="0" smtClean="0">
                <a:ln>
                  <a:noFill/>
                </a:ln>
                <a:solidFill>
                  <a:schemeClr val="tx1"/>
                </a:solidFill>
                <a:effectLst/>
                <a:latin typeface="Arial" pitchFamily="34" charset="0"/>
                <a:cs typeface="Arial" pitchFamily="34" charset="0"/>
              </a:rPr>
              <a:t>- Legea 12/1990 RA, activitati de productie,</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400" b="0" i="0" u="none" strike="noStrike" cap="none" normalizeH="0" baseline="0" dirty="0" smtClean="0">
                <a:ln>
                  <a:noFill/>
                </a:ln>
                <a:solidFill>
                  <a:schemeClr val="tx1"/>
                </a:solidFill>
                <a:effectLst/>
                <a:latin typeface="Arial" pitchFamily="34" charset="0"/>
                <a:cs typeface="Arial" pitchFamily="34" charset="0"/>
              </a:rPr>
              <a:t>comert si servicii de piata                =        29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400" b="0" i="0" u="none" strike="noStrike" cap="none" normalizeH="0" baseline="0" dirty="0" smtClean="0">
                <a:ln>
                  <a:noFill/>
                </a:ln>
                <a:solidFill>
                  <a:schemeClr val="tx1"/>
                </a:solidFill>
                <a:effectLst/>
                <a:latin typeface="Arial" pitchFamily="34" charset="0"/>
                <a:cs typeface="Arial" pitchFamily="34" charset="0"/>
              </a:rPr>
              <a:t>- HCL 7/2010, norme de gospodarire, intretinere,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400" b="0" i="0" u="none" strike="noStrike" cap="none" normalizeH="0" baseline="0" dirty="0" smtClean="0">
                <a:ln>
                  <a:noFill/>
                </a:ln>
                <a:solidFill>
                  <a:schemeClr val="tx1"/>
                </a:solidFill>
                <a:effectLst/>
                <a:latin typeface="Arial" pitchFamily="34" charset="0"/>
                <a:cs typeface="Arial" pitchFamily="34" charset="0"/>
              </a:rPr>
              <a:t>curatenie si estetica                        =          1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cs typeface="Arial" pitchFamily="34" charset="0"/>
              </a:rPr>
              <a:t>Legea</a:t>
            </a:r>
            <a:r>
              <a:rPr kumimoji="0" lang="en-US" sz="1400" b="0" i="0" u="none" strike="noStrike" cap="none" normalizeH="0" baseline="0" dirty="0" smtClean="0">
                <a:ln>
                  <a:noFill/>
                </a:ln>
                <a:solidFill>
                  <a:schemeClr val="tx1"/>
                </a:solidFill>
                <a:effectLst/>
                <a:latin typeface="Arial" pitchFamily="34" charset="0"/>
                <a:cs typeface="Arial" pitchFamily="34" charset="0"/>
              </a:rPr>
              <a:t> 349/2002 (A), </a:t>
            </a:r>
            <a:r>
              <a:rPr kumimoji="0" lang="en-US" sz="1400" b="0" i="0" u="none" strike="noStrike" cap="none" normalizeH="0" baseline="0" dirty="0" err="1" smtClean="0">
                <a:ln>
                  <a:noFill/>
                </a:ln>
                <a:solidFill>
                  <a:schemeClr val="tx1"/>
                </a:solidFill>
                <a:effectLst/>
                <a:latin typeface="Arial" pitchFamily="34" charset="0"/>
                <a:cs typeface="Arial" pitchFamily="34" charset="0"/>
              </a:rPr>
              <a:t>privind</a:t>
            </a:r>
            <a:r>
              <a:rPr kumimoji="0" lang="en-US" sz="1400" b="0" i="0" u="none" strike="noStrike" cap="none" normalizeH="0" baseline="0" dirty="0" smtClean="0">
                <a:ln>
                  <a:noFill/>
                </a:ln>
                <a:solidFill>
                  <a:schemeClr val="tx1"/>
                </a:solidFill>
                <a:effectLst/>
                <a:latin typeface="Arial" pitchFamily="34"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cs typeface="Arial" pitchFamily="34" charset="0"/>
              </a:rPr>
              <a:t>prevenirea</a:t>
            </a:r>
            <a:r>
              <a:rPr kumimoji="0" lang="en-US" sz="1400" b="0" i="0" u="none" strike="noStrike" cap="none" normalizeH="0" baseline="0" dirty="0" smtClean="0">
                <a:ln>
                  <a:noFill/>
                </a:ln>
                <a:solidFill>
                  <a:schemeClr val="tx1"/>
                </a:solidFill>
                <a:effectLst/>
                <a:latin typeface="Arial" pitchFamily="34"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cs typeface="Arial" pitchFamily="34" charset="0"/>
              </a:rPr>
              <a:t>si</a:t>
            </a:r>
            <a:r>
              <a:rPr kumimoji="0" lang="en-US" sz="1400" b="0" i="0" u="none" strike="noStrike" cap="none" normalizeH="0" baseline="0" dirty="0" smtClean="0">
                <a:ln>
                  <a:noFill/>
                </a:ln>
                <a:solidFill>
                  <a:schemeClr val="tx1"/>
                </a:solidFill>
                <a:effectLst/>
                <a:latin typeface="Arial" pitchFamily="34"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cs typeface="Arial" pitchFamily="34" charset="0"/>
              </a:rPr>
              <a:t>combaterea</a:t>
            </a:r>
            <a:r>
              <a:rPr kumimoji="0" lang="en-US" sz="1400" b="0" i="0" u="none" strike="noStrike" cap="none" normalizeH="0" baseline="0" dirty="0" smtClean="0">
                <a:ln>
                  <a:noFill/>
                </a:ln>
                <a:solidFill>
                  <a:schemeClr val="tx1"/>
                </a:solidFill>
                <a:effectLst/>
                <a:latin typeface="Arial" pitchFamily="34"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cs typeface="Arial" pitchFamily="34" charset="0"/>
              </a:rPr>
              <a:t>efectelor</a:t>
            </a:r>
            <a:r>
              <a:rPr kumimoji="0" lang="en-US" sz="1400" b="0" i="0" u="none" strike="noStrike" cap="none" normalizeH="0" baseline="0" dirty="0" smtClean="0">
                <a:ln>
                  <a:noFill/>
                </a:ln>
                <a:solidFill>
                  <a:schemeClr val="tx1"/>
                </a:solidFill>
                <a:effectLst/>
                <a:latin typeface="Arial" pitchFamily="34"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cs typeface="Arial" pitchFamily="34" charset="0"/>
              </a:rPr>
              <a:t>consumului</a:t>
            </a:r>
            <a:r>
              <a:rPr kumimoji="0" lang="en-US" sz="1400" b="0" i="0" u="none" strike="noStrike" cap="none" normalizeH="0" baseline="0" dirty="0" smtClean="0">
                <a:ln>
                  <a:noFill/>
                </a:ln>
                <a:solidFill>
                  <a:schemeClr val="tx1"/>
                </a:solidFill>
                <a:effectLst/>
                <a:latin typeface="Arial" pitchFamily="34"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cs typeface="Arial" pitchFamily="34" charset="0"/>
              </a:rPr>
              <a:t>produselor</a:t>
            </a:r>
            <a:r>
              <a:rPr kumimoji="0" lang="en-US" sz="1400" b="0" i="0" u="none" strike="noStrike" cap="none" normalizeH="0" baseline="0" dirty="0" smtClean="0">
                <a:ln>
                  <a:noFill/>
                </a:ln>
                <a:solidFill>
                  <a:schemeClr val="tx1"/>
                </a:solidFill>
                <a:effectLst/>
                <a:latin typeface="Arial" pitchFamily="34" charset="0"/>
                <a:cs typeface="Arial" pitchFamily="34" charset="0"/>
              </a:rPr>
              <a:t> din </a:t>
            </a:r>
            <a:r>
              <a:rPr kumimoji="0" lang="en-US" sz="1400" b="0" i="0" u="none" strike="noStrike" cap="none" normalizeH="0" baseline="0" dirty="0" err="1" smtClean="0">
                <a:ln>
                  <a:noFill/>
                </a:ln>
                <a:solidFill>
                  <a:schemeClr val="tx1"/>
                </a:solidFill>
                <a:effectLst/>
                <a:latin typeface="Arial" pitchFamily="34" charset="0"/>
                <a:cs typeface="Arial" pitchFamily="34" charset="0"/>
              </a:rPr>
              <a:t>tutun</a:t>
            </a:r>
            <a:r>
              <a:rPr kumimoji="0" lang="en-US" sz="1400" b="0" i="0" u="none" strike="noStrike" cap="none" normalizeH="0" baseline="0" dirty="0" smtClean="0">
                <a:ln>
                  <a:noFill/>
                </a:ln>
                <a:solidFill>
                  <a:schemeClr val="tx1"/>
                </a:solidFill>
                <a:effectLst/>
                <a:latin typeface="Arial" pitchFamily="34" charset="0"/>
                <a:cs typeface="Arial" pitchFamily="34" charset="0"/>
              </a:rPr>
              <a:t>                                                =          1</a:t>
            </a:r>
            <a:endParaRPr kumimoji="0" lang="it-IT"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4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Actiuni executate                           =          2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Obiective verificate                        =      519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 Lipsa acord de functionare          =        55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Sesizari primite                              =        34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Invitatii                                            =        78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80" name="AutoShape 4"/>
          <p:cNvSpPr>
            <a:spLocks noChangeArrowheads="1"/>
          </p:cNvSpPr>
          <p:nvPr/>
        </p:nvSpPr>
        <p:spPr bwMode="auto">
          <a:xfrm>
            <a:off x="4876801" y="898525"/>
            <a:ext cx="4114800" cy="5794375"/>
          </a:xfrm>
          <a:prstGeom prst="flowChartAlternateProcess">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t-IT" sz="1600" b="1" i="0" u="none" strike="noStrike" cap="none" normalizeH="0" baseline="0" dirty="0" smtClean="0">
                <a:ln>
                  <a:noFill/>
                </a:ln>
                <a:solidFill>
                  <a:schemeClr val="tx1"/>
                </a:solidFill>
                <a:effectLst/>
                <a:latin typeface="Arial" pitchFamily="34" charset="0"/>
                <a:cs typeface="Arial" pitchFamily="34" charset="0"/>
              </a:rPr>
              <a:t>CONCLUZII</a:t>
            </a: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it-IT"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it-IT" sz="800" b="1" i="0" u="none" strike="noStrike" cap="none" normalizeH="0" baseline="0" dirty="0" smtClean="0">
              <a:ln>
                <a:noFill/>
              </a:ln>
              <a:solidFill>
                <a:schemeClr val="tx1"/>
              </a:solidFill>
              <a:effectLst/>
              <a:latin typeface="Arial" pitchFamily="34" charset="0"/>
              <a:cs typeface="Arial" pitchFamily="34" charset="0"/>
            </a:endParaRPr>
          </a:p>
          <a:p>
            <a:pPr algn="just" fontAlgn="base">
              <a:spcBef>
                <a:spcPct val="0"/>
              </a:spcBef>
              <a:spcAft>
                <a:spcPct val="0"/>
              </a:spcAft>
              <a:buFont typeface="Wingdings" pitchFamily="2" charset="2"/>
              <a:buChar char="v"/>
            </a:pPr>
            <a:r>
              <a:rPr kumimoji="0" lang="it-IT" sz="1200" b="1" i="0" u="none" strike="noStrike" cap="none" normalizeH="0" baseline="0" dirty="0" smtClean="0">
                <a:ln>
                  <a:noFill/>
                </a:ln>
                <a:solidFill>
                  <a:schemeClr val="tx1"/>
                </a:solidFill>
                <a:effectLst/>
                <a:latin typeface="Arial" pitchFamily="34" charset="0"/>
                <a:cs typeface="Arial" pitchFamily="34" charset="0"/>
              </a:rPr>
              <a:t>Comparativ cu anul 2015, cand au fost aplicate un numar de 43 contraventii, in valoare de 31.400 lei, </a:t>
            </a:r>
            <a:r>
              <a:rPr kumimoji="0" lang="it-IT" sz="1200" b="1" i="0" u="sng" strike="noStrike" cap="none" normalizeH="0" baseline="0" dirty="0" smtClean="0">
                <a:ln>
                  <a:noFill/>
                </a:ln>
                <a:solidFill>
                  <a:schemeClr val="tx1"/>
                </a:solidFill>
                <a:effectLst/>
                <a:latin typeface="Arial" pitchFamily="34" charset="0"/>
                <a:cs typeface="Arial" pitchFamily="34" charset="0"/>
              </a:rPr>
              <a:t>cresterea </a:t>
            </a:r>
            <a:r>
              <a:rPr kumimoji="0" lang="it-IT" sz="1200" b="1" i="0" u="none" strike="noStrike" cap="none" normalizeH="0" baseline="0" dirty="0" smtClean="0">
                <a:ln>
                  <a:noFill/>
                </a:ln>
                <a:solidFill>
                  <a:schemeClr val="tx1"/>
                </a:solidFill>
                <a:effectLst/>
                <a:latin typeface="Arial" pitchFamily="34" charset="0"/>
                <a:cs typeface="Arial" pitchFamily="34" charset="0"/>
              </a:rPr>
              <a:t>este de </a:t>
            </a:r>
            <a:r>
              <a:rPr kumimoji="0" lang="it-IT" sz="1200" b="1" i="0" u="sng" strike="noStrike" cap="none" normalizeH="0" baseline="0" dirty="0" smtClean="0">
                <a:ln>
                  <a:noFill/>
                </a:ln>
                <a:solidFill>
                  <a:schemeClr val="tx1"/>
                </a:solidFill>
                <a:effectLst/>
                <a:latin typeface="Arial" pitchFamily="34" charset="0"/>
                <a:cs typeface="Arial" pitchFamily="34" charset="0"/>
              </a:rPr>
              <a:t>125,58 %</a:t>
            </a:r>
            <a:r>
              <a:rPr kumimoji="0" lang="it-IT" sz="1200" b="1" i="0" u="none" strike="noStrike" cap="none" normalizeH="0" baseline="0" dirty="0" smtClean="0">
                <a:ln>
                  <a:noFill/>
                </a:ln>
                <a:solidFill>
                  <a:schemeClr val="tx1"/>
                </a:solidFill>
                <a:effectLst/>
                <a:latin typeface="Arial" pitchFamily="34" charset="0"/>
                <a:cs typeface="Arial" pitchFamily="34" charset="0"/>
              </a:rPr>
              <a:t> la numarul sanctiunilor aplicate si de </a:t>
            </a:r>
            <a:r>
              <a:rPr kumimoji="0" lang="it-IT" sz="1200" b="1" i="0" u="sng" strike="noStrike" cap="none" normalizeH="0" baseline="0" dirty="0" smtClean="0">
                <a:ln>
                  <a:noFill/>
                </a:ln>
                <a:solidFill>
                  <a:schemeClr val="tx1"/>
                </a:solidFill>
                <a:effectLst/>
                <a:latin typeface="Arial" pitchFamily="34" charset="0"/>
                <a:cs typeface="Arial" pitchFamily="34" charset="0"/>
              </a:rPr>
              <a:t>189,49 %</a:t>
            </a:r>
            <a:r>
              <a:rPr kumimoji="0" lang="it-IT" sz="1200" b="1" i="0" u="none" strike="noStrike" cap="none" normalizeH="0" baseline="0" dirty="0" smtClean="0">
                <a:ln>
                  <a:noFill/>
                </a:ln>
                <a:solidFill>
                  <a:schemeClr val="tx1"/>
                </a:solidFill>
                <a:effectLst/>
                <a:latin typeface="Arial" pitchFamily="34" charset="0"/>
                <a:cs typeface="Arial" pitchFamily="34" charset="0"/>
              </a:rPr>
              <a:t> la cuantumul amenzilor, realizandu-se in 2016 o medie de </a:t>
            </a:r>
            <a:r>
              <a:rPr kumimoji="0" lang="it-IT" sz="1200" b="1" i="0" u="sng" strike="noStrike" cap="none" normalizeH="0" baseline="0" dirty="0" smtClean="0">
                <a:ln>
                  <a:noFill/>
                </a:ln>
                <a:solidFill>
                  <a:schemeClr val="tx1"/>
                </a:solidFill>
                <a:effectLst/>
                <a:latin typeface="Arial" pitchFamily="34" charset="0"/>
                <a:cs typeface="Arial" pitchFamily="34" charset="0"/>
              </a:rPr>
              <a:t>48,5  sanctiuni / agent constatator.</a:t>
            </a:r>
          </a:p>
          <a:p>
            <a:pPr algn="just" fontAlgn="base">
              <a:spcBef>
                <a:spcPct val="0"/>
              </a:spcBef>
              <a:spcAft>
                <a:spcPct val="0"/>
              </a:spcAft>
              <a:buFont typeface="Wingdings" pitchFamily="2" charset="2"/>
              <a:buChar char="v"/>
            </a:pPr>
            <a:endParaRPr kumimoji="0" lang="it-IT" sz="1200" b="1" i="0" u="sng" strike="noStrike" cap="none" normalizeH="0" baseline="0" dirty="0" smtClean="0">
              <a:ln>
                <a:noFill/>
              </a:ln>
              <a:solidFill>
                <a:schemeClr val="tx1"/>
              </a:solidFill>
              <a:effectLst/>
              <a:latin typeface="Arial" pitchFamily="34" charset="0"/>
              <a:cs typeface="Arial" pitchFamily="34" charset="0"/>
            </a:endParaRPr>
          </a:p>
          <a:p>
            <a:pPr algn="just" fontAlgn="base">
              <a:spcBef>
                <a:spcPct val="0"/>
              </a:spcBef>
              <a:spcAft>
                <a:spcPct val="0"/>
              </a:spcAft>
              <a:buFont typeface="Wingdings" pitchFamily="2" charset="2"/>
              <a:buChar char="v"/>
            </a:pPr>
            <a:r>
              <a:rPr kumimoji="0" lang="en-US" sz="1200" b="0" i="0" u="none" strike="noStrike" cap="none" normalizeH="0" baseline="0" dirty="0" err="1" smtClean="0">
                <a:ln>
                  <a:noFill/>
                </a:ln>
                <a:solidFill>
                  <a:schemeClr val="tx1"/>
                </a:solidFill>
                <a:effectLst/>
                <a:latin typeface="Arial" pitchFamily="34" charset="0"/>
                <a:cs typeface="Arial" pitchFamily="34" charset="0"/>
              </a:rPr>
              <a:t>Activitatea</a:t>
            </a:r>
            <a:r>
              <a:rPr kumimoji="0" lang="en-US" sz="1200" b="0" i="0" u="none" strike="noStrike" cap="none" normalizeH="0" baseline="0" dirty="0" smtClean="0">
                <a:ln>
                  <a:noFill/>
                </a:ln>
                <a:solidFill>
                  <a:schemeClr val="tx1"/>
                </a:solidFill>
                <a:effectLst/>
                <a:latin typeface="Arial" pitchFamily="34" charset="0"/>
                <a:cs typeface="Arial" pitchFamily="34" charset="0"/>
              </a:rPr>
              <a:t> s-a </a:t>
            </a:r>
            <a:r>
              <a:rPr kumimoji="0" lang="en-US" sz="1200" b="0" i="0" u="none" strike="noStrike" cap="none" normalizeH="0" baseline="0" dirty="0" err="1" smtClean="0">
                <a:ln>
                  <a:noFill/>
                </a:ln>
                <a:solidFill>
                  <a:schemeClr val="tx1"/>
                </a:solidFill>
                <a:effectLst/>
                <a:latin typeface="Arial" pitchFamily="34" charset="0"/>
                <a:cs typeface="Arial" pitchFamily="34" charset="0"/>
              </a:rPr>
              <a:t>axat</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în</a:t>
            </a:r>
            <a:r>
              <a:rPr kumimoji="0" lang="en-US" sz="1200" b="0" i="0" u="none" strike="noStrike" cap="none" normalizeH="0" baseline="0" dirty="0" smtClean="0">
                <a:ln>
                  <a:noFill/>
                </a:ln>
                <a:solidFill>
                  <a:schemeClr val="tx1"/>
                </a:solidFill>
                <a:effectLst/>
                <a:latin typeface="Arial" pitchFamily="34" charset="0"/>
                <a:cs typeface="Arial" pitchFamily="34" charset="0"/>
              </a:rPr>
              <a:t> principal </a:t>
            </a:r>
            <a:r>
              <a:rPr kumimoji="0" lang="en-US" sz="1200" b="0" i="0" u="none" strike="noStrike" cap="none" normalizeH="0" baseline="0" dirty="0" err="1" smtClean="0">
                <a:ln>
                  <a:noFill/>
                </a:ln>
                <a:solidFill>
                  <a:schemeClr val="tx1"/>
                </a:solidFill>
                <a:effectLst/>
                <a:latin typeface="Arial" pitchFamily="34" charset="0"/>
                <a:cs typeface="Arial" pitchFamily="34" charset="0"/>
              </a:rPr>
              <a:t>pe</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verificarea</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şi</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consilierea</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agenţilor</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economici</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pentru</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respectarea</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legislaţiei</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în</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vigoare</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în</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scopul</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obţinerii</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şi</a:t>
            </a:r>
            <a:r>
              <a:rPr kumimoji="0" lang="en-US" sz="1200" b="0" i="0" u="none" strike="noStrike" cap="none" normalizeH="0" baseline="0" dirty="0" smtClean="0">
                <a:ln>
                  <a:noFill/>
                </a:ln>
                <a:solidFill>
                  <a:schemeClr val="tx1"/>
                </a:solidFill>
                <a:effectLst/>
                <a:latin typeface="Arial" pitchFamily="34" charset="0"/>
                <a:cs typeface="Arial" pitchFamily="34" charset="0"/>
              </a:rPr>
              <a:t> a </a:t>
            </a:r>
            <a:r>
              <a:rPr kumimoji="0" lang="en-US" sz="1200" b="0" i="0" u="none" strike="noStrike" cap="none" normalizeH="0" baseline="0" dirty="0" err="1" smtClean="0">
                <a:ln>
                  <a:noFill/>
                </a:ln>
                <a:solidFill>
                  <a:schemeClr val="tx1"/>
                </a:solidFill>
                <a:effectLst/>
                <a:latin typeface="Arial" pitchFamily="34" charset="0"/>
                <a:cs typeface="Arial" pitchFamily="34" charset="0"/>
              </a:rPr>
              <a:t>deţinerii</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avizelor</a:t>
            </a:r>
            <a:r>
              <a:rPr kumimoji="0" lang="en-US" sz="1200" b="0" i="0" u="none" strike="noStrike" cap="none" normalizeH="0" baseline="0" dirty="0" smtClean="0">
                <a:ln>
                  <a:noFill/>
                </a:ln>
                <a:solidFill>
                  <a:schemeClr val="tx1"/>
                </a:solidFill>
                <a:effectLst/>
                <a:latin typeface="Arial" pitchFamily="34" charset="0"/>
                <a:cs typeface="Arial" pitchFamily="34" charset="0"/>
              </a:rPr>
              <a:t>/</a:t>
            </a:r>
            <a:r>
              <a:rPr kumimoji="0" lang="en-US" sz="1200" b="0" i="0" u="none" strike="noStrike" cap="none" normalizeH="0" baseline="0" dirty="0" err="1" smtClean="0">
                <a:ln>
                  <a:noFill/>
                </a:ln>
                <a:solidFill>
                  <a:schemeClr val="tx1"/>
                </a:solidFill>
                <a:effectLst/>
                <a:latin typeface="Arial" pitchFamily="34" charset="0"/>
                <a:cs typeface="Arial" pitchFamily="34" charset="0"/>
              </a:rPr>
              <a:t>autorizaţiilor</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necesare</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funcţionării</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pentru</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desfăşurarea</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exerciţiului</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comercial</a:t>
            </a:r>
            <a:r>
              <a:rPr kumimoji="0" lang="en-US" sz="1200" b="0" i="0" u="none" strike="noStrike" cap="none" normalizeH="0" baseline="0" dirty="0" smtClean="0">
                <a:ln>
                  <a:noFill/>
                </a:ln>
                <a:solidFill>
                  <a:schemeClr val="tx1"/>
                </a:solidFill>
                <a:effectLst/>
                <a:latin typeface="Arial" pitchFamily="34" charset="0"/>
                <a:cs typeface="Arial" pitchFamily="34" charset="0"/>
              </a:rPr>
              <a:t>, a </a:t>
            </a:r>
            <a:r>
              <a:rPr kumimoji="0" lang="en-US" sz="1200" b="0" i="0" u="none" strike="noStrike" cap="none" normalizeH="0" baseline="0" dirty="0" err="1" smtClean="0">
                <a:ln>
                  <a:noFill/>
                </a:ln>
                <a:solidFill>
                  <a:schemeClr val="tx1"/>
                </a:solidFill>
                <a:effectLst/>
                <a:latin typeface="Arial" pitchFamily="34" charset="0"/>
                <a:cs typeface="Arial" pitchFamily="34" charset="0"/>
              </a:rPr>
              <a:t>respectării</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normelor</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legale</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privind</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desfăşurarea</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comerţului</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stradal</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pentru</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soluţionarea</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în</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condiţiile</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legii</a:t>
            </a:r>
            <a:r>
              <a:rPr kumimoji="0" lang="en-US" sz="1200" b="0" i="0" u="none" strike="noStrike" cap="none" normalizeH="0" baseline="0" dirty="0" smtClean="0">
                <a:ln>
                  <a:noFill/>
                </a:ln>
                <a:solidFill>
                  <a:schemeClr val="tx1"/>
                </a:solidFill>
                <a:effectLst/>
                <a:latin typeface="Arial" pitchFamily="34" charset="0"/>
                <a:cs typeface="Arial" pitchFamily="34" charset="0"/>
              </a:rPr>
              <a:t>, a </a:t>
            </a:r>
            <a:r>
              <a:rPr kumimoji="0" lang="en-US" sz="1200" b="0" i="0" u="none" strike="noStrike" cap="none" normalizeH="0" baseline="0" dirty="0" err="1" smtClean="0">
                <a:ln>
                  <a:noFill/>
                </a:ln>
                <a:solidFill>
                  <a:schemeClr val="tx1"/>
                </a:solidFill>
                <a:effectLst/>
                <a:latin typeface="Arial" pitchFamily="34" charset="0"/>
                <a:cs typeface="Arial" pitchFamily="34" charset="0"/>
              </a:rPr>
              <a:t>petiţiilor</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primite</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în</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legătură</a:t>
            </a:r>
            <a:r>
              <a:rPr kumimoji="0" lang="en-US" sz="1200" b="0" i="0" u="none" strike="noStrike" cap="none" normalizeH="0" baseline="0" dirty="0" smtClean="0">
                <a:ln>
                  <a:noFill/>
                </a:ln>
                <a:solidFill>
                  <a:schemeClr val="tx1"/>
                </a:solidFill>
                <a:effectLst/>
                <a:latin typeface="Arial" pitchFamily="34" charset="0"/>
                <a:cs typeface="Arial" pitchFamily="34" charset="0"/>
              </a:rPr>
              <a:t> cu </a:t>
            </a:r>
            <a:r>
              <a:rPr kumimoji="0" lang="en-US" sz="1200" b="0" i="0" u="none" strike="noStrike" cap="none" normalizeH="0" baseline="0" dirty="0" err="1" smtClean="0">
                <a:ln>
                  <a:noFill/>
                </a:ln>
                <a:solidFill>
                  <a:schemeClr val="tx1"/>
                </a:solidFill>
                <a:effectLst/>
                <a:latin typeface="Arial" pitchFamily="34" charset="0"/>
                <a:cs typeface="Arial" pitchFamily="34" charset="0"/>
              </a:rPr>
              <a:t>acte</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şi</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fapte</a:t>
            </a:r>
            <a:r>
              <a:rPr kumimoji="0" lang="en-US" sz="1200" b="0" i="0" u="none" strike="noStrike" cap="none" normalizeH="0" baseline="0" dirty="0" smtClean="0">
                <a:ln>
                  <a:noFill/>
                </a:ln>
                <a:solidFill>
                  <a:schemeClr val="tx1"/>
                </a:solidFill>
                <a:effectLst/>
                <a:latin typeface="Arial" pitchFamily="34" charset="0"/>
                <a:cs typeface="Arial" pitchFamily="34" charset="0"/>
              </a:rPr>
              <a:t> de </a:t>
            </a:r>
            <a:r>
              <a:rPr kumimoji="0" lang="en-US" sz="1200" b="0" i="0" u="none" strike="noStrike" cap="none" normalizeH="0" baseline="0" dirty="0" err="1" smtClean="0">
                <a:ln>
                  <a:noFill/>
                </a:ln>
                <a:solidFill>
                  <a:schemeClr val="tx1"/>
                </a:solidFill>
                <a:effectLst/>
                <a:latin typeface="Arial" pitchFamily="34" charset="0"/>
                <a:cs typeface="Arial" pitchFamily="34" charset="0"/>
              </a:rPr>
              <a:t>comerţ</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p>
          <a:p>
            <a:pPr algn="just" fontAlgn="base">
              <a:spcBef>
                <a:spcPct val="0"/>
              </a:spcBef>
              <a:spcAft>
                <a:spcPct val="0"/>
              </a:spcAft>
              <a:buFont typeface="Wingdings" pitchFamily="2" charset="2"/>
              <a:buChar char="v"/>
            </a:pPr>
            <a:endParaRPr kumimoji="0" lang="it-IT" sz="1200" b="1" i="0" u="sng" strike="noStrike" cap="none" normalizeH="0" baseline="0" dirty="0" smtClean="0">
              <a:ln>
                <a:noFill/>
              </a:ln>
              <a:solidFill>
                <a:schemeClr val="tx1"/>
              </a:solidFill>
              <a:effectLst/>
              <a:latin typeface="Arial" pitchFamily="34" charset="0"/>
              <a:cs typeface="Arial" pitchFamily="34" charset="0"/>
            </a:endParaRPr>
          </a:p>
          <a:p>
            <a:pPr algn="just" fontAlgn="base">
              <a:spcBef>
                <a:spcPct val="0"/>
              </a:spcBef>
              <a:spcAft>
                <a:spcPct val="0"/>
              </a:spcAft>
              <a:buFont typeface="Wingdings" pitchFamily="2" charset="2"/>
              <a:buChar char="v"/>
            </a:pPr>
            <a:r>
              <a:rPr kumimoji="0" lang="en-US" sz="1200" b="1" i="0" u="sng" strike="noStrike" cap="none" normalizeH="0" baseline="0" dirty="0" smtClean="0">
                <a:ln>
                  <a:noFill/>
                </a:ln>
                <a:solidFill>
                  <a:schemeClr val="tx1"/>
                </a:solidFill>
                <a:effectLst/>
                <a:latin typeface="Arial" pitchFamily="34" charset="0"/>
                <a:cs typeface="Arial" pitchFamily="34" charset="0"/>
              </a:rPr>
              <a:t>Au </a:t>
            </a:r>
            <a:r>
              <a:rPr kumimoji="0" lang="en-US" sz="1200" b="1" i="0" u="sng" strike="noStrike" cap="none" normalizeH="0" baseline="0" dirty="0" err="1" smtClean="0">
                <a:ln>
                  <a:noFill/>
                </a:ln>
                <a:solidFill>
                  <a:schemeClr val="tx1"/>
                </a:solidFill>
                <a:effectLst/>
                <a:latin typeface="Arial" pitchFamily="34" charset="0"/>
                <a:cs typeface="Arial" pitchFamily="34" charset="0"/>
              </a:rPr>
              <a:t>fost</a:t>
            </a:r>
            <a:r>
              <a:rPr kumimoji="0" lang="en-US" sz="1200" b="1" i="0" u="sng" strike="noStrike" cap="none" normalizeH="0" baseline="0" dirty="0" smtClean="0">
                <a:ln>
                  <a:noFill/>
                </a:ln>
                <a:solidFill>
                  <a:schemeClr val="tx1"/>
                </a:solidFill>
                <a:effectLst/>
                <a:latin typeface="Arial" pitchFamily="34" charset="0"/>
                <a:cs typeface="Arial" pitchFamily="34" charset="0"/>
              </a:rPr>
              <a:t> </a:t>
            </a:r>
            <a:r>
              <a:rPr kumimoji="0" lang="en-US" sz="1200" b="1" i="0" u="sng" strike="noStrike" cap="none" normalizeH="0" baseline="0" dirty="0" err="1" smtClean="0">
                <a:ln>
                  <a:noFill/>
                </a:ln>
                <a:solidFill>
                  <a:schemeClr val="tx1"/>
                </a:solidFill>
                <a:effectLst/>
                <a:latin typeface="Arial" pitchFamily="34" charset="0"/>
                <a:cs typeface="Arial" pitchFamily="34" charset="0"/>
              </a:rPr>
              <a:t>depistate</a:t>
            </a:r>
            <a:r>
              <a:rPr kumimoji="0" lang="en-US" sz="1200" b="1" i="0" u="sng" strike="noStrike" cap="none" normalizeH="0" baseline="0" dirty="0" smtClean="0">
                <a:ln>
                  <a:noFill/>
                </a:ln>
                <a:solidFill>
                  <a:schemeClr val="tx1"/>
                </a:solidFill>
                <a:effectLst/>
                <a:latin typeface="Arial" pitchFamily="34" charset="0"/>
                <a:cs typeface="Arial" pitchFamily="34" charset="0"/>
              </a:rPr>
              <a:t> </a:t>
            </a:r>
            <a:r>
              <a:rPr kumimoji="0" lang="en-US" sz="1200" b="1" i="0" u="sng" strike="noStrike" cap="none" normalizeH="0" baseline="0" dirty="0" err="1" smtClean="0">
                <a:ln>
                  <a:noFill/>
                </a:ln>
                <a:solidFill>
                  <a:schemeClr val="tx1"/>
                </a:solidFill>
                <a:effectLst/>
                <a:latin typeface="Arial" pitchFamily="34" charset="0"/>
                <a:cs typeface="Arial" pitchFamily="34" charset="0"/>
              </a:rPr>
              <a:t>si</a:t>
            </a:r>
            <a:r>
              <a:rPr kumimoji="0" lang="en-US" sz="1200" b="1" i="0" u="sng" strike="noStrike" cap="none" normalizeH="0" baseline="0" dirty="0" smtClean="0">
                <a:ln>
                  <a:noFill/>
                </a:ln>
                <a:solidFill>
                  <a:schemeClr val="tx1"/>
                </a:solidFill>
                <a:effectLst/>
                <a:latin typeface="Arial" pitchFamily="34" charset="0"/>
                <a:cs typeface="Arial" pitchFamily="34" charset="0"/>
              </a:rPr>
              <a:t> </a:t>
            </a:r>
            <a:r>
              <a:rPr kumimoji="0" lang="en-US" sz="1200" b="1" i="0" u="sng" strike="noStrike" cap="none" normalizeH="0" baseline="0" dirty="0" err="1" smtClean="0">
                <a:ln>
                  <a:noFill/>
                </a:ln>
                <a:solidFill>
                  <a:schemeClr val="tx1"/>
                </a:solidFill>
                <a:effectLst/>
                <a:latin typeface="Arial" pitchFamily="34" charset="0"/>
                <a:cs typeface="Arial" pitchFamily="34" charset="0"/>
              </a:rPr>
              <a:t>sanctionate</a:t>
            </a:r>
            <a:r>
              <a:rPr kumimoji="0" lang="en-US" sz="1200" b="1" i="0" u="sng" strike="noStrike" cap="none" normalizeH="0" baseline="0" dirty="0" smtClean="0">
                <a:ln>
                  <a:noFill/>
                </a:ln>
                <a:solidFill>
                  <a:schemeClr val="tx1"/>
                </a:solidFill>
                <a:effectLst/>
                <a:latin typeface="Arial" pitchFamily="34" charset="0"/>
                <a:cs typeface="Arial" pitchFamily="34" charset="0"/>
              </a:rPr>
              <a:t> 55 </a:t>
            </a:r>
            <a:r>
              <a:rPr kumimoji="0" lang="en-US" sz="1200" b="1" i="0" u="sng" strike="noStrike" cap="none" normalizeH="0" baseline="0" dirty="0" err="1" smtClean="0">
                <a:ln>
                  <a:noFill/>
                </a:ln>
                <a:solidFill>
                  <a:schemeClr val="tx1"/>
                </a:solidFill>
                <a:effectLst/>
                <a:latin typeface="Arial" pitchFamily="34" charset="0"/>
                <a:cs typeface="Arial" pitchFamily="34" charset="0"/>
              </a:rPr>
              <a:t>societati</a:t>
            </a:r>
            <a:r>
              <a:rPr kumimoji="0" lang="en-US" sz="1200" b="1" i="0" u="sng" strike="noStrike" cap="none" normalizeH="0" baseline="0" dirty="0" smtClean="0">
                <a:ln>
                  <a:noFill/>
                </a:ln>
                <a:solidFill>
                  <a:schemeClr val="tx1"/>
                </a:solidFill>
                <a:effectLst/>
                <a:latin typeface="Arial" pitchFamily="34" charset="0"/>
                <a:cs typeface="Arial" pitchFamily="34" charset="0"/>
              </a:rPr>
              <a:t>   </a:t>
            </a:r>
            <a:r>
              <a:rPr kumimoji="0" lang="en-US" sz="1200" b="1" i="0" u="sng" strike="noStrike" cap="none" normalizeH="0" baseline="0" dirty="0" err="1" smtClean="0">
                <a:ln>
                  <a:noFill/>
                </a:ln>
                <a:solidFill>
                  <a:schemeClr val="tx1"/>
                </a:solidFill>
                <a:effectLst/>
                <a:latin typeface="Arial" pitchFamily="34" charset="0"/>
                <a:cs typeface="Arial" pitchFamily="34" charset="0"/>
              </a:rPr>
              <a:t>comerciale</a:t>
            </a:r>
            <a:r>
              <a:rPr kumimoji="0" lang="en-US" sz="1200" b="1" i="0" u="sng" strike="noStrike" cap="none" normalizeH="0" baseline="0" dirty="0" smtClean="0">
                <a:ln>
                  <a:noFill/>
                </a:ln>
                <a:solidFill>
                  <a:schemeClr val="tx1"/>
                </a:solidFill>
                <a:effectLst/>
                <a:latin typeface="Arial" pitchFamily="34" charset="0"/>
                <a:cs typeface="Arial" pitchFamily="34" charset="0"/>
              </a:rPr>
              <a:t> </a:t>
            </a:r>
            <a:r>
              <a:rPr kumimoji="0" lang="en-US" sz="1200" b="1" i="0" u="sng" strike="noStrike" cap="none" normalizeH="0" baseline="0" dirty="0" err="1" smtClean="0">
                <a:ln>
                  <a:noFill/>
                </a:ln>
                <a:solidFill>
                  <a:schemeClr val="tx1"/>
                </a:solidFill>
                <a:effectLst/>
                <a:latin typeface="Arial" pitchFamily="34" charset="0"/>
                <a:cs typeface="Arial" pitchFamily="34" charset="0"/>
              </a:rPr>
              <a:t>fara</a:t>
            </a:r>
            <a:r>
              <a:rPr kumimoji="0" lang="en-US" sz="1200" b="1" i="0" u="sng" strike="noStrike" cap="none" normalizeH="0" baseline="0" dirty="0" smtClean="0">
                <a:ln>
                  <a:noFill/>
                </a:ln>
                <a:solidFill>
                  <a:schemeClr val="tx1"/>
                </a:solidFill>
                <a:effectLst/>
                <a:latin typeface="Arial" pitchFamily="34" charset="0"/>
                <a:cs typeface="Arial" pitchFamily="34" charset="0"/>
              </a:rPr>
              <a:t> </a:t>
            </a:r>
            <a:r>
              <a:rPr kumimoji="0" lang="en-US" sz="1200" b="1" i="0" u="sng" strike="noStrike" cap="none" normalizeH="0" baseline="0" dirty="0" err="1" smtClean="0">
                <a:ln>
                  <a:noFill/>
                </a:ln>
                <a:solidFill>
                  <a:schemeClr val="tx1"/>
                </a:solidFill>
                <a:effectLst/>
                <a:latin typeface="Arial" pitchFamily="34" charset="0"/>
                <a:cs typeface="Arial" pitchFamily="34" charset="0"/>
              </a:rPr>
              <a:t>acord</a:t>
            </a:r>
            <a:r>
              <a:rPr kumimoji="0" lang="en-US" sz="1200" b="1" i="0" u="sng" strike="noStrike" cap="none" normalizeH="0" baseline="0" dirty="0" smtClean="0">
                <a:ln>
                  <a:noFill/>
                </a:ln>
                <a:solidFill>
                  <a:schemeClr val="tx1"/>
                </a:solidFill>
                <a:effectLst/>
                <a:latin typeface="Arial" pitchFamily="34" charset="0"/>
                <a:cs typeface="Arial" pitchFamily="34" charset="0"/>
              </a:rPr>
              <a:t> de </a:t>
            </a:r>
            <a:r>
              <a:rPr kumimoji="0" lang="en-US" sz="1200" b="1" i="0" u="sng" strike="noStrike" cap="none" normalizeH="0" baseline="0" dirty="0" err="1" smtClean="0">
                <a:ln>
                  <a:noFill/>
                </a:ln>
                <a:solidFill>
                  <a:schemeClr val="tx1"/>
                </a:solidFill>
                <a:effectLst/>
                <a:latin typeface="Arial" pitchFamily="34" charset="0"/>
                <a:cs typeface="Arial" pitchFamily="34" charset="0"/>
              </a:rPr>
              <a:t>functionare</a:t>
            </a:r>
            <a:r>
              <a:rPr kumimoji="0" lang="en-US" sz="1200" b="1" i="0" u="sng" strike="noStrike" cap="none" normalizeH="0" baseline="0" dirty="0" smtClean="0">
                <a:ln>
                  <a:noFill/>
                </a:ln>
                <a:solidFill>
                  <a:schemeClr val="tx1"/>
                </a:solidFill>
                <a:effectLst/>
                <a:latin typeface="Arial" pitchFamily="34" charset="0"/>
                <a:cs typeface="Arial" pitchFamily="34" charset="0"/>
              </a:rPr>
              <a:t>,  </a:t>
            </a:r>
            <a:r>
              <a:rPr kumimoji="0" lang="en-US" sz="1200" b="1" i="0" u="sng" strike="noStrike" cap="none" normalizeH="0" baseline="0" dirty="0" err="1" smtClean="0">
                <a:ln>
                  <a:noFill/>
                </a:ln>
                <a:solidFill>
                  <a:schemeClr val="tx1"/>
                </a:solidFill>
                <a:effectLst/>
                <a:latin typeface="Arial" pitchFamily="34" charset="0"/>
                <a:cs typeface="Arial" pitchFamily="34" charset="0"/>
              </a:rPr>
              <a:t>luandu</a:t>
            </a:r>
            <a:r>
              <a:rPr kumimoji="0" lang="en-US" sz="1200" b="1" i="0" u="sng" strike="noStrike" cap="none" normalizeH="0" baseline="0" dirty="0" smtClean="0">
                <a:ln>
                  <a:noFill/>
                </a:ln>
                <a:solidFill>
                  <a:schemeClr val="tx1"/>
                </a:solidFill>
                <a:effectLst/>
                <a:latin typeface="Arial" pitchFamily="34" charset="0"/>
                <a:cs typeface="Arial" pitchFamily="34" charset="0"/>
              </a:rPr>
              <a:t>-se </a:t>
            </a:r>
            <a:r>
              <a:rPr kumimoji="0" lang="en-US" sz="1200" b="1" i="0" u="sng" strike="noStrike" cap="none" normalizeH="0" baseline="0" dirty="0" err="1" smtClean="0">
                <a:ln>
                  <a:noFill/>
                </a:ln>
                <a:solidFill>
                  <a:schemeClr val="tx1"/>
                </a:solidFill>
                <a:effectLst/>
                <a:latin typeface="Arial" pitchFamily="34" charset="0"/>
                <a:cs typeface="Arial" pitchFamily="34" charset="0"/>
              </a:rPr>
              <a:t>si</a:t>
            </a:r>
            <a:r>
              <a:rPr kumimoji="0" lang="en-US" sz="1200" b="1" i="0" u="sng" strike="noStrike" cap="none" normalizeH="0" baseline="0" dirty="0" smtClean="0">
                <a:ln>
                  <a:noFill/>
                </a:ln>
                <a:solidFill>
                  <a:schemeClr val="tx1"/>
                </a:solidFill>
                <a:effectLst/>
                <a:latin typeface="Arial" pitchFamily="34" charset="0"/>
                <a:cs typeface="Arial" pitchFamily="34" charset="0"/>
              </a:rPr>
              <a:t> </a:t>
            </a:r>
            <a:r>
              <a:rPr kumimoji="0" lang="en-US" sz="1200" b="1" i="0" u="sng" strike="noStrike" cap="none" normalizeH="0" baseline="0" dirty="0" err="1" smtClean="0">
                <a:ln>
                  <a:noFill/>
                </a:ln>
                <a:solidFill>
                  <a:schemeClr val="tx1"/>
                </a:solidFill>
                <a:effectLst/>
                <a:latin typeface="Arial" pitchFamily="34" charset="0"/>
                <a:cs typeface="Arial" pitchFamily="34" charset="0"/>
              </a:rPr>
              <a:t>masura</a:t>
            </a:r>
            <a:r>
              <a:rPr kumimoji="0" lang="en-US" sz="1200" b="1" i="0" u="sng" strike="noStrike" cap="none" normalizeH="0" baseline="0" dirty="0" smtClean="0">
                <a:ln>
                  <a:noFill/>
                </a:ln>
                <a:solidFill>
                  <a:schemeClr val="tx1"/>
                </a:solidFill>
                <a:effectLst/>
                <a:latin typeface="Arial" pitchFamily="34" charset="0"/>
                <a:cs typeface="Arial" pitchFamily="34" charset="0"/>
              </a:rPr>
              <a:t> </a:t>
            </a:r>
            <a:r>
              <a:rPr kumimoji="0" lang="en-US" sz="1200" b="1" i="0" u="sng" strike="noStrike" cap="none" normalizeH="0" baseline="0" dirty="0" err="1" smtClean="0">
                <a:ln>
                  <a:noFill/>
                </a:ln>
                <a:solidFill>
                  <a:schemeClr val="tx1"/>
                </a:solidFill>
                <a:effectLst/>
                <a:latin typeface="Arial" pitchFamily="34" charset="0"/>
                <a:cs typeface="Arial" pitchFamily="34" charset="0"/>
              </a:rPr>
              <a:t>complementara</a:t>
            </a:r>
            <a:r>
              <a:rPr kumimoji="0" lang="en-US" sz="1200" b="1" i="0" u="sng" strike="noStrike" cap="none" normalizeH="0" baseline="0" dirty="0" smtClean="0">
                <a:ln>
                  <a:noFill/>
                </a:ln>
                <a:solidFill>
                  <a:schemeClr val="tx1"/>
                </a:solidFill>
                <a:effectLst/>
                <a:latin typeface="Arial" pitchFamily="34" charset="0"/>
                <a:cs typeface="Arial" pitchFamily="34" charset="0"/>
              </a:rPr>
              <a:t> de </a:t>
            </a:r>
            <a:r>
              <a:rPr kumimoji="0" lang="en-US" sz="1200" b="1" i="0" u="sng" strike="noStrike" cap="none" normalizeH="0" baseline="0" dirty="0" err="1" smtClean="0">
                <a:ln>
                  <a:noFill/>
                </a:ln>
                <a:solidFill>
                  <a:schemeClr val="tx1"/>
                </a:solidFill>
                <a:effectLst/>
                <a:latin typeface="Arial" pitchFamily="34" charset="0"/>
                <a:cs typeface="Arial" pitchFamily="34" charset="0"/>
              </a:rPr>
              <a:t>suspendare</a:t>
            </a:r>
            <a:r>
              <a:rPr kumimoji="0" lang="en-US" sz="1200" b="1" i="0" u="sng" strike="noStrike" cap="none" normalizeH="0" baseline="0" dirty="0" smtClean="0">
                <a:ln>
                  <a:noFill/>
                </a:ln>
                <a:solidFill>
                  <a:schemeClr val="tx1"/>
                </a:solidFill>
                <a:effectLst/>
                <a:latin typeface="Arial" pitchFamily="34" charset="0"/>
                <a:cs typeface="Arial" pitchFamily="34" charset="0"/>
              </a:rPr>
              <a:t> a </a:t>
            </a:r>
            <a:r>
              <a:rPr kumimoji="0" lang="en-US" sz="1200" b="1" i="0" u="sng" strike="noStrike" cap="none" normalizeH="0" baseline="0" dirty="0" err="1" smtClean="0">
                <a:ln>
                  <a:noFill/>
                </a:ln>
                <a:solidFill>
                  <a:schemeClr val="tx1"/>
                </a:solidFill>
                <a:effectLst/>
                <a:latin typeface="Arial" pitchFamily="34" charset="0"/>
                <a:cs typeface="Arial" pitchFamily="34" charset="0"/>
              </a:rPr>
              <a:t>activitatii</a:t>
            </a:r>
            <a:r>
              <a:rPr kumimoji="0" lang="en-US" sz="1200" b="1" i="0" u="sng" strike="noStrike" cap="none" normalizeH="0" baseline="0" dirty="0" smtClean="0">
                <a:ln>
                  <a:noFill/>
                </a:ln>
                <a:solidFill>
                  <a:schemeClr val="tx1"/>
                </a:solidFill>
                <a:effectLst/>
                <a:latin typeface="Arial" pitchFamily="34" charset="0"/>
                <a:cs typeface="Arial" pitchFamily="34" charset="0"/>
              </a:rPr>
              <a:t>, </a:t>
            </a:r>
            <a:r>
              <a:rPr kumimoji="0" lang="en-US" sz="1200" b="1" i="0" u="sng" strike="noStrike" cap="none" normalizeH="0" baseline="0" dirty="0" err="1" smtClean="0">
                <a:ln>
                  <a:noFill/>
                </a:ln>
                <a:solidFill>
                  <a:schemeClr val="tx1"/>
                </a:solidFill>
                <a:effectLst/>
                <a:latin typeface="Arial" pitchFamily="34" charset="0"/>
                <a:cs typeface="Arial" pitchFamily="34" charset="0"/>
              </a:rPr>
              <a:t>pana</a:t>
            </a:r>
            <a:r>
              <a:rPr kumimoji="0" lang="en-US" sz="1200" b="1" i="0" u="sng" strike="noStrike" cap="none" normalizeH="0" baseline="0" dirty="0" smtClean="0">
                <a:ln>
                  <a:noFill/>
                </a:ln>
                <a:solidFill>
                  <a:schemeClr val="tx1"/>
                </a:solidFill>
                <a:effectLst/>
                <a:latin typeface="Arial" pitchFamily="34" charset="0"/>
                <a:cs typeface="Arial" pitchFamily="34" charset="0"/>
              </a:rPr>
              <a:t> la </a:t>
            </a:r>
            <a:r>
              <a:rPr kumimoji="0" lang="en-US" sz="1200" b="1" i="0" u="sng" strike="noStrike" cap="none" normalizeH="0" baseline="0" dirty="0" err="1" smtClean="0">
                <a:ln>
                  <a:noFill/>
                </a:ln>
                <a:solidFill>
                  <a:schemeClr val="tx1"/>
                </a:solidFill>
                <a:effectLst/>
                <a:latin typeface="Arial" pitchFamily="34" charset="0"/>
                <a:cs typeface="Arial" pitchFamily="34" charset="0"/>
              </a:rPr>
              <a:t>intrarea</a:t>
            </a:r>
            <a:r>
              <a:rPr kumimoji="0" lang="en-US" sz="1200" b="1" i="0" u="sng" strike="noStrike" cap="none" normalizeH="0" baseline="0" dirty="0" smtClean="0">
                <a:ln>
                  <a:noFill/>
                </a:ln>
                <a:solidFill>
                  <a:schemeClr val="tx1"/>
                </a:solidFill>
                <a:effectLst/>
                <a:latin typeface="Arial" pitchFamily="34" charset="0"/>
                <a:cs typeface="Arial" pitchFamily="34" charset="0"/>
              </a:rPr>
              <a:t> in </a:t>
            </a:r>
            <a:r>
              <a:rPr kumimoji="0" lang="en-US" sz="1200" b="1" i="0" u="sng" strike="noStrike" cap="none" normalizeH="0" baseline="0" dirty="0" err="1" smtClean="0">
                <a:ln>
                  <a:noFill/>
                </a:ln>
                <a:solidFill>
                  <a:schemeClr val="tx1"/>
                </a:solidFill>
                <a:effectLst/>
                <a:latin typeface="Arial" pitchFamily="34" charset="0"/>
                <a:cs typeface="Arial" pitchFamily="34" charset="0"/>
              </a:rPr>
              <a:t>legalitate</a:t>
            </a:r>
            <a:r>
              <a:rPr kumimoji="0" lang="en-US" sz="1200" b="1" i="0" u="none" strike="noStrike" cap="none" normalizeH="0" baseline="0" dirty="0" smtClean="0">
                <a:ln>
                  <a:noFill/>
                </a:ln>
                <a:solidFill>
                  <a:schemeClr val="tx1"/>
                </a:solidFill>
                <a:effectLst/>
                <a:latin typeface="Arial" pitchFamily="34" charset="0"/>
                <a:cs typeface="Arial" pitchFamily="34" charset="0"/>
              </a:rPr>
              <a:t>.</a:t>
            </a:r>
            <a:endParaRPr kumimoji="0" lang="en-US" sz="1200" b="1" i="0" u="sng"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ts val="1000"/>
              </a:spcAft>
              <a:buClrTx/>
              <a:buSzTx/>
              <a:buFontTx/>
              <a:buNone/>
              <a:tabLst/>
            </a:pPr>
            <a:endParaRPr kumimoji="0" lang="it-IT" sz="1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it-IT" sz="2000" b="1" dirty="0">
                <a:latin typeface="Arial" pitchFamily="34" charset="0"/>
                <a:cs typeface="Arial" pitchFamily="34" charset="0"/>
              </a:rPr>
              <a:t>2. COMPARTIMENTUL DISCIPLINA IN CONSTRUCTII</a:t>
            </a:r>
            <a:r>
              <a:rPr lang="en-US" sz="2000" dirty="0">
                <a:latin typeface="Arial" pitchFamily="34" charset="0"/>
                <a:cs typeface="Arial" pitchFamily="34" charset="0"/>
              </a:rPr>
              <a:t/>
            </a:r>
            <a:br>
              <a:rPr lang="en-US" sz="2000" dirty="0">
                <a:latin typeface="Arial" pitchFamily="34" charset="0"/>
                <a:cs typeface="Arial" pitchFamily="34" charset="0"/>
              </a:rPr>
            </a:br>
            <a:r>
              <a:rPr lang="it-IT" sz="2000" b="1" dirty="0" smtClean="0">
                <a:latin typeface="Arial" pitchFamily="34" charset="0"/>
                <a:cs typeface="Arial" pitchFamily="34" charset="0"/>
              </a:rPr>
              <a:t>2 POLITISTI LOCALI (ramas 1 din septembrie 2016)</a:t>
            </a:r>
            <a:endParaRPr lang="en-US" sz="2000" dirty="0">
              <a:latin typeface="Arial" pitchFamily="34" charset="0"/>
              <a:cs typeface="Arial" pitchFamily="34" charset="0"/>
            </a:endParaRPr>
          </a:p>
        </p:txBody>
      </p:sp>
      <p:sp>
        <p:nvSpPr>
          <p:cNvPr id="23554" name="Text Box 2"/>
          <p:cNvSpPr txBox="1">
            <a:spLocks noChangeArrowheads="1"/>
          </p:cNvSpPr>
          <p:nvPr/>
        </p:nvSpPr>
        <p:spPr bwMode="auto">
          <a:xfrm>
            <a:off x="46038" y="838200"/>
            <a:ext cx="423862" cy="5791201"/>
          </a:xfrm>
          <a:prstGeom prst="rect">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6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I</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N</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D</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I</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C</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A</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T</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O</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R</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I</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55" name="Text Box 3"/>
          <p:cNvSpPr txBox="1">
            <a:spLocks noChangeArrowheads="1"/>
          </p:cNvSpPr>
          <p:nvPr/>
        </p:nvSpPr>
        <p:spPr bwMode="auto">
          <a:xfrm>
            <a:off x="603250" y="838201"/>
            <a:ext cx="4330700" cy="5791200"/>
          </a:xfrm>
          <a:prstGeom prst="rect">
            <a:avLst/>
          </a:prstGeom>
          <a:gradFill rotWithShape="0">
            <a:gsLst>
              <a:gs pos="0">
                <a:srgbClr val="C2D69B"/>
              </a:gs>
              <a:gs pos="50000">
                <a:srgbClr val="EAF1DD"/>
              </a:gs>
              <a:gs pos="100000">
                <a:srgbClr val="C2D69B"/>
              </a:gs>
            </a:gsLst>
            <a:lin ang="189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it-IT"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it-IT" sz="1400" b="1" i="0" u="none" strike="noStrike" cap="none" normalizeH="0" baseline="0" dirty="0" smtClean="0">
              <a:ln>
                <a:noFill/>
              </a:ln>
              <a:solidFill>
                <a:schemeClr val="tx1"/>
              </a:solidFill>
              <a:effectLst/>
              <a:latin typeface="Arial" pitchFamily="34" charset="0"/>
              <a:cs typeface="Arial" pitchFamily="34" charset="0"/>
            </a:endParaRPr>
          </a:p>
          <a:p>
            <a:pPr lvl="0" fontAlgn="base">
              <a:spcBef>
                <a:spcPct val="0"/>
              </a:spcBef>
            </a:pPr>
            <a:r>
              <a:rPr kumimoji="0" lang="it-IT" sz="1400" b="1" i="0" u="none" strike="noStrike" cap="none" normalizeH="0" baseline="0" dirty="0" smtClean="0">
                <a:ln>
                  <a:noFill/>
                </a:ln>
                <a:solidFill>
                  <a:schemeClr val="tx1"/>
                </a:solidFill>
                <a:effectLst/>
                <a:latin typeface="Arial" pitchFamily="34" charset="0"/>
                <a:cs typeface="Arial" pitchFamily="34" charset="0"/>
              </a:rPr>
              <a:t>Infractiuni constatate</a:t>
            </a:r>
            <a:r>
              <a:rPr lang="it-IT" sz="1400" b="1" dirty="0" smtClean="0">
                <a:latin typeface="Arial" pitchFamily="34" charset="0"/>
                <a:cs typeface="Arial" pitchFamily="34" charset="0"/>
              </a:rPr>
              <a:t>	 	=   3 </a:t>
            </a:r>
          </a:p>
          <a:p>
            <a:pPr lvl="0" fontAlgn="base">
              <a:spcBef>
                <a:spcPct val="0"/>
              </a:spcBef>
            </a:pPr>
            <a:r>
              <a:rPr kumimoji="0" lang="it-IT" sz="1200" b="1" i="0" u="none" strike="noStrike" cap="none" normalizeH="0" baseline="0" dirty="0" smtClean="0">
                <a:ln>
                  <a:noFill/>
                </a:ln>
                <a:solidFill>
                  <a:schemeClr val="tx1"/>
                </a:solidFill>
                <a:effectLst/>
                <a:latin typeface="Arial" pitchFamily="34" charset="0"/>
                <a:cs typeface="Arial" pitchFamily="34" charset="0"/>
              </a:rPr>
              <a:t>pt. nerespectarea Lg. 50/1991 privind autorizarea lucrarilor de constructii</a:t>
            </a:r>
          </a:p>
          <a:p>
            <a:pPr lvl="0" fontAlgn="base">
              <a:spcBef>
                <a:spcPct val="0"/>
              </a:spcBef>
              <a:spcAft>
                <a:spcPts val="1000"/>
              </a:spcAft>
            </a:pPr>
            <a:endParaRPr kumimoji="0" lang="it-IT" sz="1400" b="1" i="0" u="none" strike="noStrike" cap="none" normalizeH="0" baseline="0" dirty="0" smtClean="0">
              <a:ln>
                <a:noFill/>
              </a:ln>
              <a:solidFill>
                <a:schemeClr val="tx1"/>
              </a:solidFill>
              <a:effectLst/>
              <a:latin typeface="Arial" pitchFamily="34" charset="0"/>
              <a:cs typeface="Arial" pitchFamily="34" charset="0"/>
            </a:endParaRPr>
          </a:p>
          <a:p>
            <a:pPr lvl="0" fontAlgn="base">
              <a:spcBef>
                <a:spcPct val="0"/>
              </a:spcBef>
              <a:spcAft>
                <a:spcPts val="1000"/>
              </a:spcAft>
            </a:pPr>
            <a:r>
              <a:rPr kumimoji="0" lang="it-IT" sz="1400" b="1" i="0" u="none" strike="noStrike" cap="none" normalizeH="0" baseline="0" dirty="0" smtClean="0">
                <a:ln>
                  <a:noFill/>
                </a:ln>
                <a:solidFill>
                  <a:schemeClr val="tx1"/>
                </a:solidFill>
                <a:effectLst/>
                <a:latin typeface="Arial" pitchFamily="34" charset="0"/>
                <a:cs typeface="Arial" pitchFamily="34" charset="0"/>
              </a:rPr>
              <a:t>Contraventii aplicate               	= 46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Valoare contraventii		= 60.500 lei</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400" b="0" i="0" u="none" strike="noStrike" cap="none" normalizeH="0" baseline="0" dirty="0" smtClean="0">
                <a:ln>
                  <a:noFill/>
                </a:ln>
                <a:solidFill>
                  <a:schemeClr val="tx1"/>
                </a:solidFill>
                <a:effectLst/>
                <a:latin typeface="Arial" pitchFamily="34" charset="0"/>
                <a:cs typeface="Arial" pitchFamily="34" charset="0"/>
              </a:rPr>
              <a:t>- Legea 50/1991 RA, autorizare constructii    =    36</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400" b="0" i="0" u="none" strike="noStrike" cap="none" normalizeH="0" baseline="0" dirty="0" smtClean="0">
                <a:ln>
                  <a:noFill/>
                </a:ln>
                <a:solidFill>
                  <a:schemeClr val="tx1"/>
                </a:solidFill>
                <a:effectLst/>
                <a:latin typeface="Arial" pitchFamily="34" charset="0"/>
                <a:cs typeface="Arial" pitchFamily="34" charset="0"/>
              </a:rPr>
              <a:t>- HCL 7/2010, norme de gospodarire, intretinere, curatenie si estetica                                        =     6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400" b="0" i="0" u="none" strike="noStrike" cap="none" normalizeH="0" baseline="0" dirty="0" smtClean="0">
                <a:ln>
                  <a:noFill/>
                </a:ln>
                <a:solidFill>
                  <a:schemeClr val="tx1"/>
                </a:solidFill>
                <a:effectLst/>
                <a:latin typeface="Arial" pitchFamily="34" charset="0"/>
                <a:cs typeface="Arial" pitchFamily="34" charset="0"/>
              </a:rPr>
              <a:t>- HCL 218/2008, autorizare lucrari sapatura   =     3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400" b="0" i="0" u="none" strike="noStrike" cap="none" normalizeH="0" baseline="0" dirty="0" smtClean="0">
                <a:ln>
                  <a:noFill/>
                </a:ln>
                <a:solidFill>
                  <a:schemeClr val="tx1"/>
                </a:solidFill>
                <a:effectLst/>
                <a:latin typeface="Arial" pitchFamily="34" charset="0"/>
                <a:cs typeface="Arial" pitchFamily="34" charset="0"/>
              </a:rPr>
              <a:t>- Legea 185/2013,amplasare afise publicitare =    1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Somatii                                                            =   19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Obiective verificate                                        = 245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Sesizari primite                                              = 130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 Invitatii                                                           =   51</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56" name="AutoShape 4"/>
          <p:cNvSpPr>
            <a:spLocks noChangeArrowheads="1"/>
          </p:cNvSpPr>
          <p:nvPr/>
        </p:nvSpPr>
        <p:spPr bwMode="auto">
          <a:xfrm>
            <a:off x="5000625" y="762000"/>
            <a:ext cx="4143375" cy="5867400"/>
          </a:xfrm>
          <a:prstGeom prst="flowChartAlternateProcess">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pPr marL="0" marR="166688" lvl="0" indent="0" algn="ctr"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CONCLUZII</a:t>
            </a:r>
          </a:p>
          <a:p>
            <a:pPr marL="0" marR="166688" lvl="0" indent="0" algn="ctr" defTabSz="914400" rtl="0" eaLnBrk="1" fontAlgn="base" latinLnBrk="0" hangingPunct="1">
              <a:lnSpc>
                <a:spcPct val="100000"/>
              </a:lnSpc>
              <a:spcBef>
                <a:spcPct val="0"/>
              </a:spcBef>
              <a:spcAft>
                <a:spcPts val="1000"/>
              </a:spcAft>
              <a:buClrTx/>
              <a:buSzTx/>
              <a:buFontTx/>
              <a:buNone/>
              <a:tabLst/>
            </a:pPr>
            <a:endParaRPr kumimoji="0" lang="it-IT" sz="1400" b="1" i="0" u="none" strike="noStrike" cap="none" normalizeH="0" baseline="0" dirty="0" smtClean="0">
              <a:ln>
                <a:noFill/>
              </a:ln>
              <a:solidFill>
                <a:schemeClr val="tx1"/>
              </a:solidFill>
              <a:effectLst/>
              <a:latin typeface="Arial" pitchFamily="34" charset="0"/>
              <a:cs typeface="Arial" pitchFamily="34" charset="0"/>
            </a:endParaRPr>
          </a:p>
          <a:p>
            <a:pPr marL="0" marR="166688" lvl="0" indent="0" algn="ctr" defTabSz="914400" rtl="0" eaLnBrk="1" fontAlgn="base" latinLnBrk="0" hangingPunct="1">
              <a:lnSpc>
                <a:spcPct val="100000"/>
              </a:lnSpc>
              <a:spcBef>
                <a:spcPct val="0"/>
              </a:spcBef>
              <a:spcAft>
                <a:spcPts val="1000"/>
              </a:spcAft>
              <a:buClrTx/>
              <a:buSzTx/>
              <a:buFontTx/>
              <a:buNone/>
              <a:tabLst/>
            </a:pPr>
            <a:endParaRPr kumimoji="0" lang="it-IT" sz="1400" b="1" i="0" u="none" strike="noStrike" cap="none" normalizeH="0" baseline="0" dirty="0" smtClean="0">
              <a:ln>
                <a:noFill/>
              </a:ln>
              <a:solidFill>
                <a:schemeClr val="tx1"/>
              </a:solidFill>
              <a:effectLst/>
              <a:latin typeface="Arial" pitchFamily="34" charset="0"/>
              <a:cs typeface="Arial" pitchFamily="34" charset="0"/>
            </a:endParaRPr>
          </a:p>
          <a:p>
            <a:pPr marR="166688" algn="just" fontAlgn="base">
              <a:spcBef>
                <a:spcPct val="0"/>
              </a:spcBef>
              <a:spcAft>
                <a:spcPct val="0"/>
              </a:spcAft>
              <a:buFont typeface="Wingdings" pitchFamily="2" charset="2"/>
              <a:buChar char="v"/>
            </a:pPr>
            <a:r>
              <a:rPr kumimoji="0" lang="it-IT" sz="1200" b="0" i="0" u="none" strike="noStrike" cap="none" normalizeH="0" baseline="0" dirty="0" smtClean="0">
                <a:ln>
                  <a:noFill/>
                </a:ln>
                <a:solidFill>
                  <a:schemeClr val="tx1"/>
                </a:solidFill>
                <a:effectLst/>
                <a:latin typeface="Arial" pitchFamily="34" charset="0"/>
                <a:cs typeface="Arial" pitchFamily="34" charset="0"/>
              </a:rPr>
              <a:t>Comparativ cu anul 2015, cand au fost aplicate </a:t>
            </a:r>
          </a:p>
          <a:p>
            <a:pPr marL="0" marR="166688" lvl="0" indent="0" algn="just" defTabSz="914400" rtl="0" eaLnBrk="1" fontAlgn="base" latinLnBrk="0" hangingPunct="1">
              <a:lnSpc>
                <a:spcPct val="100000"/>
              </a:lnSpc>
              <a:spcBef>
                <a:spcPct val="0"/>
              </a:spcBef>
              <a:spcAft>
                <a:spcPts val="1000"/>
              </a:spcAft>
              <a:buClrTx/>
              <a:buSzTx/>
              <a:buFontTx/>
              <a:buNone/>
              <a:tabLst/>
            </a:pPr>
            <a:r>
              <a:rPr kumimoji="0" lang="it-IT" sz="1200" b="0" i="0" u="none" strike="noStrike" cap="none" normalizeH="0" baseline="0" dirty="0" smtClean="0">
                <a:ln>
                  <a:noFill/>
                </a:ln>
                <a:solidFill>
                  <a:schemeClr val="tx1"/>
                </a:solidFill>
                <a:effectLst/>
                <a:latin typeface="Arial" pitchFamily="34" charset="0"/>
                <a:cs typeface="Arial" pitchFamily="34" charset="0"/>
              </a:rPr>
              <a:t>un numar de 38 contraventii, in valoare de 45.500 lei, </a:t>
            </a:r>
            <a:r>
              <a:rPr kumimoji="0" lang="it-IT" sz="1200" b="0" i="0" u="sng" strike="noStrike" cap="none" normalizeH="0" baseline="0" dirty="0" smtClean="0">
                <a:ln>
                  <a:noFill/>
                </a:ln>
                <a:solidFill>
                  <a:schemeClr val="tx1"/>
                </a:solidFill>
                <a:effectLst/>
                <a:latin typeface="Arial" pitchFamily="34" charset="0"/>
                <a:cs typeface="Arial" pitchFamily="34" charset="0"/>
              </a:rPr>
              <a:t>cresterea</a:t>
            </a:r>
            <a:r>
              <a:rPr kumimoji="0" lang="it-IT" sz="1200" b="0" i="0" u="none" strike="noStrike" cap="none" normalizeH="0" baseline="0" dirty="0" smtClean="0">
                <a:ln>
                  <a:noFill/>
                </a:ln>
                <a:solidFill>
                  <a:schemeClr val="tx1"/>
                </a:solidFill>
                <a:effectLst/>
                <a:latin typeface="Arial" pitchFamily="34" charset="0"/>
                <a:cs typeface="Arial" pitchFamily="34" charset="0"/>
              </a:rPr>
              <a:t> este de </a:t>
            </a:r>
            <a:r>
              <a:rPr kumimoji="0" lang="it-IT" sz="1200" b="0" i="0" u="sng" strike="noStrike" cap="none" normalizeH="0" baseline="0" dirty="0" smtClean="0">
                <a:ln>
                  <a:noFill/>
                </a:ln>
                <a:solidFill>
                  <a:schemeClr val="tx1"/>
                </a:solidFill>
                <a:effectLst/>
                <a:latin typeface="Arial" pitchFamily="34" charset="0"/>
                <a:cs typeface="Arial" pitchFamily="34" charset="0"/>
              </a:rPr>
              <a:t>21,05 %</a:t>
            </a:r>
            <a:r>
              <a:rPr kumimoji="0" lang="it-IT" sz="1200" b="0" i="0" u="none" strike="noStrike" cap="none" normalizeH="0" baseline="0" dirty="0" smtClean="0">
                <a:ln>
                  <a:noFill/>
                </a:ln>
                <a:solidFill>
                  <a:schemeClr val="tx1"/>
                </a:solidFill>
                <a:effectLst/>
                <a:latin typeface="Arial" pitchFamily="34" charset="0"/>
                <a:cs typeface="Arial" pitchFamily="34" charset="0"/>
              </a:rPr>
              <a:t> la nr. de sanctiuni aplicate si de </a:t>
            </a:r>
            <a:r>
              <a:rPr kumimoji="0" lang="it-IT" sz="1200" b="0" i="0" u="sng" strike="noStrike" cap="none" normalizeH="0" baseline="0" dirty="0" smtClean="0">
                <a:ln>
                  <a:noFill/>
                </a:ln>
                <a:solidFill>
                  <a:schemeClr val="tx1"/>
                </a:solidFill>
                <a:effectLst/>
                <a:latin typeface="Arial" pitchFamily="34" charset="0"/>
                <a:cs typeface="Arial" pitchFamily="34" charset="0"/>
              </a:rPr>
              <a:t>32,96</a:t>
            </a:r>
            <a:r>
              <a:rPr kumimoji="0" lang="it-IT" sz="1200" b="0" i="0" u="none" strike="noStrike" cap="none" normalizeH="0" baseline="0" dirty="0" smtClean="0">
                <a:ln>
                  <a:noFill/>
                </a:ln>
                <a:solidFill>
                  <a:schemeClr val="tx1"/>
                </a:solidFill>
                <a:effectLst/>
                <a:latin typeface="Arial" pitchFamily="34" charset="0"/>
                <a:cs typeface="Arial" pitchFamily="34" charset="0"/>
              </a:rPr>
              <a:t> </a:t>
            </a:r>
            <a:r>
              <a:rPr kumimoji="0" lang="it-IT" sz="1200" b="0" i="0" u="sng" strike="noStrike" cap="none" normalizeH="0" baseline="0" dirty="0" smtClean="0">
                <a:ln>
                  <a:noFill/>
                </a:ln>
                <a:solidFill>
                  <a:schemeClr val="tx1"/>
                </a:solidFill>
                <a:effectLst/>
                <a:latin typeface="Arial" pitchFamily="34" charset="0"/>
                <a:cs typeface="Arial" pitchFamily="34" charset="0"/>
              </a:rPr>
              <a:t>%</a:t>
            </a:r>
            <a:r>
              <a:rPr kumimoji="0" lang="it-IT" sz="1200" b="0" i="0" u="none" strike="noStrike" cap="none" normalizeH="0" baseline="0" dirty="0" smtClean="0">
                <a:ln>
                  <a:noFill/>
                </a:ln>
                <a:solidFill>
                  <a:schemeClr val="tx1"/>
                </a:solidFill>
                <a:effectLst/>
                <a:latin typeface="Arial" pitchFamily="34" charset="0"/>
                <a:cs typeface="Arial" pitchFamily="34" charset="0"/>
              </a:rPr>
              <a:t> la cuantumul amenzilor.</a:t>
            </a:r>
          </a:p>
          <a:p>
            <a:pPr marR="166688" algn="just" fontAlgn="base">
              <a:spcBef>
                <a:spcPct val="0"/>
              </a:spcBef>
              <a:spcAft>
                <a:spcPct val="0"/>
              </a:spcAft>
              <a:buFont typeface="Wingdings" pitchFamily="2" charset="2"/>
              <a:buChar char="v"/>
            </a:pPr>
            <a:r>
              <a:rPr kumimoji="0" lang="en-US" sz="1200" b="0" i="0" u="none" strike="noStrike" cap="none" normalizeH="0" baseline="0" dirty="0" smtClean="0">
                <a:ln>
                  <a:noFill/>
                </a:ln>
                <a:solidFill>
                  <a:schemeClr val="tx1"/>
                </a:solidFill>
                <a:effectLst/>
                <a:latin typeface="Arial" pitchFamily="34" charset="0"/>
                <a:cs typeface="Arial" pitchFamily="34" charset="0"/>
              </a:rPr>
              <a:t>Au </a:t>
            </a:r>
            <a:r>
              <a:rPr kumimoji="0" lang="en-US" sz="1200" b="0" i="0" u="none" strike="noStrike" cap="none" normalizeH="0" baseline="0" dirty="0" err="1" smtClean="0">
                <a:ln>
                  <a:noFill/>
                </a:ln>
                <a:solidFill>
                  <a:schemeClr val="tx1"/>
                </a:solidFill>
                <a:effectLst/>
                <a:latin typeface="Arial" pitchFamily="34" charset="0"/>
                <a:cs typeface="Arial" pitchFamily="34" charset="0"/>
              </a:rPr>
              <a:t>fost</a:t>
            </a:r>
            <a:r>
              <a:rPr kumimoji="0" lang="en-US" sz="1200" b="0" i="0" u="none" strike="noStrike" cap="none" normalizeH="0" baseline="0" dirty="0" smtClean="0">
                <a:ln>
                  <a:noFill/>
                </a:ln>
                <a:solidFill>
                  <a:schemeClr val="tx1"/>
                </a:solidFill>
                <a:effectLst/>
                <a:latin typeface="Arial" pitchFamily="34" charset="0"/>
                <a:cs typeface="Arial" pitchFamily="34" charset="0"/>
              </a:rPr>
              <a:t> formulate 3</a:t>
            </a:r>
            <a:r>
              <a:rPr kumimoji="0" lang="en-US" sz="1200" b="0" i="0" u="sng" strike="noStrike" cap="none" normalizeH="0" baseline="0" dirty="0" smtClean="0">
                <a:ln>
                  <a:noFill/>
                </a:ln>
                <a:solidFill>
                  <a:schemeClr val="tx1"/>
                </a:solidFill>
                <a:effectLst/>
                <a:latin typeface="Arial" pitchFamily="34" charset="0"/>
                <a:cs typeface="Arial" pitchFamily="34" charset="0"/>
              </a:rPr>
              <a:t> </a:t>
            </a:r>
            <a:r>
              <a:rPr kumimoji="0" lang="en-US" sz="1200" b="0" i="0" u="sng" strike="noStrike" cap="none" normalizeH="0" baseline="0" dirty="0" err="1" smtClean="0">
                <a:ln>
                  <a:noFill/>
                </a:ln>
                <a:solidFill>
                  <a:schemeClr val="tx1"/>
                </a:solidFill>
                <a:effectLst/>
                <a:latin typeface="Arial" pitchFamily="34" charset="0"/>
                <a:cs typeface="Arial" pitchFamily="34" charset="0"/>
              </a:rPr>
              <a:t>Plângeri</a:t>
            </a:r>
            <a:r>
              <a:rPr kumimoji="0" lang="en-US" sz="1200" b="0" i="0" u="sng" strike="noStrike" cap="none" normalizeH="0" baseline="0" dirty="0" smtClean="0">
                <a:ln>
                  <a:noFill/>
                </a:ln>
                <a:solidFill>
                  <a:schemeClr val="tx1"/>
                </a:solidFill>
                <a:effectLst/>
                <a:latin typeface="Arial" pitchFamily="34" charset="0"/>
                <a:cs typeface="Arial" pitchFamily="34" charset="0"/>
              </a:rPr>
              <a:t> </a:t>
            </a:r>
            <a:r>
              <a:rPr kumimoji="0" lang="en-US" sz="1200" b="0" i="0" u="sng" strike="noStrike" cap="none" normalizeH="0" baseline="0" dirty="0" err="1" smtClean="0">
                <a:ln>
                  <a:noFill/>
                </a:ln>
                <a:solidFill>
                  <a:schemeClr val="tx1"/>
                </a:solidFill>
                <a:effectLst/>
                <a:latin typeface="Arial" pitchFamily="34" charset="0"/>
                <a:cs typeface="Arial" pitchFamily="34" charset="0"/>
              </a:rPr>
              <a:t>penale</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pentru</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p>
          <a:p>
            <a:pPr marL="0" marR="166688" lvl="0" indent="0" algn="just"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err="1" smtClean="0">
                <a:ln>
                  <a:noFill/>
                </a:ln>
                <a:solidFill>
                  <a:schemeClr val="tx1"/>
                </a:solidFill>
                <a:effectLst/>
                <a:latin typeface="Arial" pitchFamily="34" charset="0"/>
                <a:cs typeface="Arial" pitchFamily="34" charset="0"/>
              </a:rPr>
              <a:t>nerespectarea</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măsurilor</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dispuse</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prin</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Procesele</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Verbale</a:t>
            </a:r>
            <a:r>
              <a:rPr kumimoji="0" lang="en-US" sz="1200" b="0" i="0" u="none" strike="noStrike" cap="none" normalizeH="0" baseline="0" dirty="0" smtClean="0">
                <a:ln>
                  <a:noFill/>
                </a:ln>
                <a:solidFill>
                  <a:schemeClr val="tx1"/>
                </a:solidFill>
                <a:effectLst/>
                <a:latin typeface="Arial" pitchFamily="34" charset="0"/>
                <a:cs typeface="Arial" pitchFamily="34" charset="0"/>
              </a:rPr>
              <a:t> de </a:t>
            </a:r>
            <a:r>
              <a:rPr kumimoji="0" lang="en-US" sz="1200" b="0" i="0" u="none" strike="noStrike" cap="none" normalizeH="0" baseline="0" dirty="0" err="1" smtClean="0">
                <a:ln>
                  <a:noFill/>
                </a:ln>
                <a:solidFill>
                  <a:schemeClr val="tx1"/>
                </a:solidFill>
                <a:effectLst/>
                <a:latin typeface="Arial" pitchFamily="34" charset="0"/>
                <a:cs typeface="Arial" pitchFamily="34" charset="0"/>
              </a:rPr>
              <a:t>Constatare</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şi</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Sancţionare</a:t>
            </a:r>
            <a:r>
              <a:rPr kumimoji="0" lang="en-US" sz="1200" b="0" i="0" u="none" strike="noStrike" cap="none" normalizeH="0" baseline="0" dirty="0" smtClean="0">
                <a:ln>
                  <a:noFill/>
                </a:ln>
                <a:solidFill>
                  <a:schemeClr val="tx1"/>
                </a:solidFill>
                <a:effectLst/>
                <a:latin typeface="Arial" pitchFamily="34" charset="0"/>
                <a:cs typeface="Arial" pitchFamily="34" charset="0"/>
              </a:rPr>
              <a:t> a </a:t>
            </a:r>
            <a:r>
              <a:rPr kumimoji="0" lang="en-US" sz="1200" b="0" i="0" u="none" strike="noStrike" cap="none" normalizeH="0" baseline="0" dirty="0" err="1" smtClean="0">
                <a:ln>
                  <a:noFill/>
                </a:ln>
                <a:solidFill>
                  <a:schemeClr val="tx1"/>
                </a:solidFill>
                <a:effectLst/>
                <a:latin typeface="Arial" pitchFamily="34" charset="0"/>
                <a:cs typeface="Arial" pitchFamily="34" charset="0"/>
              </a:rPr>
              <a:t>Contravenţiilor</a:t>
            </a:r>
            <a:r>
              <a:rPr kumimoji="0" lang="en-US" sz="1200" b="0" i="0" u="none" strike="noStrike" cap="none" normalizeH="0" baseline="0" dirty="0" smtClean="0">
                <a:ln>
                  <a:noFill/>
                </a:ln>
                <a:solidFill>
                  <a:schemeClr val="tx1"/>
                </a:solidFill>
                <a:effectLst/>
                <a:latin typeface="Arial" pitchFamily="34" charset="0"/>
                <a:cs typeface="Arial" pitchFamily="34" charset="0"/>
              </a:rPr>
              <a:t> la </a:t>
            </a:r>
            <a:r>
              <a:rPr kumimoji="0" lang="en-US" sz="1200" b="0" i="0" u="none" strike="noStrike" cap="none" normalizeH="0" baseline="0" dirty="0" err="1" smtClean="0">
                <a:ln>
                  <a:noFill/>
                </a:ln>
                <a:solidFill>
                  <a:schemeClr val="tx1"/>
                </a:solidFill>
                <a:effectLst/>
                <a:latin typeface="Arial" pitchFamily="34" charset="0"/>
                <a:cs typeface="Arial" pitchFamily="34" charset="0"/>
              </a:rPr>
              <a:t>Legea</a:t>
            </a:r>
            <a:r>
              <a:rPr kumimoji="0" lang="en-US" sz="1200" b="0" i="0" u="none" strike="noStrike" cap="none" normalizeH="0" baseline="0" dirty="0" smtClean="0">
                <a:ln>
                  <a:noFill/>
                </a:ln>
                <a:solidFill>
                  <a:schemeClr val="tx1"/>
                </a:solidFill>
                <a:effectLst/>
                <a:latin typeface="Arial" pitchFamily="34" charset="0"/>
                <a:cs typeface="Arial" pitchFamily="34" charset="0"/>
              </a:rPr>
              <a:t> nr.50/1991 R.A.</a:t>
            </a:r>
          </a:p>
          <a:p>
            <a:pPr marL="0" marR="166688" lvl="0" indent="0" algn="just"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       </a:t>
            </a:r>
          </a:p>
          <a:p>
            <a:pPr marL="0" marR="166688" lvl="0" indent="0" algn="just"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1" i="0" u="sng" strike="noStrike" cap="none" normalizeH="0" baseline="0" dirty="0" smtClean="0">
                <a:ln>
                  <a:noFill/>
                </a:ln>
                <a:solidFill>
                  <a:schemeClr val="tx1"/>
                </a:solidFill>
                <a:effectLst/>
                <a:latin typeface="Arial" pitchFamily="34" charset="0"/>
                <a:cs typeface="Arial" pitchFamily="34" charset="0"/>
              </a:rPr>
              <a:t>Ex:</a:t>
            </a:r>
            <a:r>
              <a:rPr kumimoji="0" lang="en-US" sz="1200" b="0" i="0" u="none" strike="noStrike" cap="none" normalizeH="0" baseline="0" dirty="0" smtClean="0">
                <a:ln>
                  <a:noFill/>
                </a:ln>
                <a:solidFill>
                  <a:schemeClr val="tx1"/>
                </a:solidFill>
                <a:effectLst/>
                <a:latin typeface="Arial" pitchFamily="34" charset="0"/>
                <a:cs typeface="Arial" pitchFamily="34" charset="0"/>
              </a:rPr>
              <a:t> A </a:t>
            </a:r>
            <a:r>
              <a:rPr kumimoji="0" lang="en-US" sz="1200" b="0" i="0" u="none" strike="noStrike" cap="none" normalizeH="0" baseline="0" dirty="0" err="1" smtClean="0">
                <a:ln>
                  <a:noFill/>
                </a:ln>
                <a:solidFill>
                  <a:schemeClr val="tx1"/>
                </a:solidFill>
                <a:effectLst/>
                <a:latin typeface="Arial" pitchFamily="34" charset="0"/>
                <a:cs typeface="Arial" pitchFamily="34" charset="0"/>
              </a:rPr>
              <a:t>fost</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formulata</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si</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inaintata</a:t>
            </a:r>
            <a:r>
              <a:rPr kumimoji="0" lang="en-US" sz="1200" b="0" i="0" u="none" strike="noStrike" cap="none" normalizeH="0" baseline="0" dirty="0" smtClean="0">
                <a:ln>
                  <a:noFill/>
                </a:ln>
                <a:solidFill>
                  <a:schemeClr val="tx1"/>
                </a:solidFill>
                <a:effectLst/>
                <a:latin typeface="Arial" pitchFamily="34" charset="0"/>
                <a:cs typeface="Arial" pitchFamily="34" charset="0"/>
              </a:rPr>
              <a:t> la IPJ </a:t>
            </a:r>
            <a:r>
              <a:rPr kumimoji="0" lang="en-US" sz="1200" b="0" i="0" u="none" strike="noStrike" cap="none" normalizeH="0" baseline="0" dirty="0" err="1" smtClean="0">
                <a:ln>
                  <a:noFill/>
                </a:ln>
                <a:solidFill>
                  <a:schemeClr val="tx1"/>
                </a:solidFill>
                <a:effectLst/>
                <a:latin typeface="Arial" pitchFamily="34" charset="0"/>
                <a:cs typeface="Arial" pitchFamily="34" charset="0"/>
              </a:rPr>
              <a:t>Neamt</a:t>
            </a:r>
            <a:r>
              <a:rPr kumimoji="0" lang="en-US" sz="1200" b="0" i="0" u="none" strike="noStrike" cap="none" normalizeH="0" baseline="0" dirty="0" smtClean="0">
                <a:ln>
                  <a:noFill/>
                </a:ln>
                <a:solidFill>
                  <a:schemeClr val="tx1"/>
                </a:solidFill>
                <a:effectLst/>
                <a:latin typeface="Arial" pitchFamily="34" charset="0"/>
                <a:cs typeface="Arial" pitchFamily="34" charset="0"/>
              </a:rPr>
              <a:t>, in </a:t>
            </a:r>
            <a:r>
              <a:rPr kumimoji="0" lang="en-US" sz="1200" b="0" i="0" u="none" strike="noStrike" cap="none" normalizeH="0" baseline="0" dirty="0" err="1" smtClean="0">
                <a:ln>
                  <a:noFill/>
                </a:ln>
                <a:solidFill>
                  <a:schemeClr val="tx1"/>
                </a:solidFill>
                <a:effectLst/>
                <a:latin typeface="Arial" pitchFamily="34" charset="0"/>
                <a:cs typeface="Arial" pitchFamily="34" charset="0"/>
              </a:rPr>
              <a:t>temeiul</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prevederilor</a:t>
            </a:r>
            <a:r>
              <a:rPr kumimoji="0" lang="en-US" sz="1200" b="0" i="0" u="none" strike="noStrike" cap="none" normalizeH="0" baseline="0" dirty="0" smtClean="0">
                <a:ln>
                  <a:noFill/>
                </a:ln>
                <a:solidFill>
                  <a:schemeClr val="tx1"/>
                </a:solidFill>
                <a:effectLst/>
                <a:latin typeface="Arial" pitchFamily="34" charset="0"/>
                <a:cs typeface="Arial" pitchFamily="34" charset="0"/>
              </a:rPr>
              <a:t> art. 27 </a:t>
            </a:r>
            <a:r>
              <a:rPr kumimoji="0" lang="en-US" sz="1200" b="0" i="0" u="none" strike="noStrike" cap="none" normalizeH="0" baseline="0" dirty="0" err="1" smtClean="0">
                <a:ln>
                  <a:noFill/>
                </a:ln>
                <a:solidFill>
                  <a:schemeClr val="tx1"/>
                </a:solidFill>
                <a:effectLst/>
                <a:latin typeface="Arial" pitchFamily="34" charset="0"/>
                <a:cs typeface="Arial" pitchFamily="34" charset="0"/>
              </a:rPr>
              <a:t>alin</a:t>
            </a:r>
            <a:r>
              <a:rPr kumimoji="0" lang="en-US" sz="1200" b="0" i="0" u="none" strike="noStrike" cap="none" normalizeH="0" baseline="0" dirty="0" smtClean="0">
                <a:ln>
                  <a:noFill/>
                </a:ln>
                <a:solidFill>
                  <a:schemeClr val="tx1"/>
                </a:solidFill>
                <a:effectLst/>
                <a:latin typeface="Arial" pitchFamily="34" charset="0"/>
                <a:cs typeface="Arial" pitchFamily="34" charset="0"/>
              </a:rPr>
              <a:t>. (1) din </a:t>
            </a:r>
            <a:r>
              <a:rPr kumimoji="0" lang="en-US" sz="1200" b="0" i="0" u="none" strike="noStrike" cap="none" normalizeH="0" baseline="0" dirty="0" err="1" smtClean="0">
                <a:ln>
                  <a:noFill/>
                </a:ln>
                <a:solidFill>
                  <a:schemeClr val="tx1"/>
                </a:solidFill>
                <a:effectLst/>
                <a:latin typeface="Arial" pitchFamily="34" charset="0"/>
                <a:cs typeface="Arial" pitchFamily="34" charset="0"/>
              </a:rPr>
              <a:t>Legea</a:t>
            </a:r>
            <a:r>
              <a:rPr kumimoji="0" lang="en-US" sz="1200" b="0" i="0" u="none" strike="noStrike" cap="none" normalizeH="0" baseline="0" dirty="0" smtClean="0">
                <a:ln>
                  <a:noFill/>
                </a:ln>
                <a:solidFill>
                  <a:schemeClr val="tx1"/>
                </a:solidFill>
                <a:effectLst/>
                <a:latin typeface="Arial" pitchFamily="34" charset="0"/>
                <a:cs typeface="Arial" pitchFamily="34" charset="0"/>
              </a:rPr>
              <a:t> nr. 50/1991RA, </a:t>
            </a:r>
            <a:r>
              <a:rPr kumimoji="0" lang="en-US" sz="1200" b="0" i="0" u="none" strike="noStrike" cap="none" normalizeH="0" baseline="0" dirty="0" err="1" smtClean="0">
                <a:ln>
                  <a:noFill/>
                </a:ln>
                <a:solidFill>
                  <a:schemeClr val="tx1"/>
                </a:solidFill>
                <a:effectLst/>
                <a:latin typeface="Arial" pitchFamily="34" charset="0"/>
                <a:cs typeface="Arial" pitchFamily="34" charset="0"/>
              </a:rPr>
              <a:t>plangerea</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penala</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pentru</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savarsirea</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infractiunii</a:t>
            </a:r>
            <a:r>
              <a:rPr kumimoji="0" lang="en-US" sz="1200" b="0" i="0" u="none" strike="noStrike" cap="none" normalizeH="0" baseline="0" dirty="0" smtClean="0">
                <a:ln>
                  <a:noFill/>
                </a:ln>
                <a:solidFill>
                  <a:schemeClr val="tx1"/>
                </a:solidFill>
                <a:effectLst/>
                <a:latin typeface="Arial" pitchFamily="34" charset="0"/>
                <a:cs typeface="Arial" pitchFamily="34" charset="0"/>
              </a:rPr>
              <a:t> de </a:t>
            </a:r>
            <a:r>
              <a:rPr kumimoji="0" lang="en-US" sz="1200" b="0" i="0" u="none" strike="noStrike" cap="none" normalizeH="0" baseline="0" dirty="0" err="1" smtClean="0">
                <a:ln>
                  <a:noFill/>
                </a:ln>
                <a:solidFill>
                  <a:schemeClr val="tx1"/>
                </a:solidFill>
                <a:effectLst/>
                <a:latin typeface="Arial" pitchFamily="34" charset="0"/>
                <a:cs typeface="Arial" pitchFamily="34" charset="0"/>
              </a:rPr>
              <a:t>continuarea</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lucrarilor</a:t>
            </a:r>
            <a:r>
              <a:rPr kumimoji="0" lang="en-US" sz="1200" b="0" i="0" u="none" strike="noStrike" cap="none" normalizeH="0" baseline="0" dirty="0" smtClean="0">
                <a:ln>
                  <a:noFill/>
                </a:ln>
                <a:solidFill>
                  <a:schemeClr val="tx1"/>
                </a:solidFill>
                <a:effectLst/>
                <a:latin typeface="Arial" pitchFamily="34" charset="0"/>
                <a:cs typeface="Arial" pitchFamily="34" charset="0"/>
              </a:rPr>
              <a:t> de </a:t>
            </a:r>
            <a:r>
              <a:rPr kumimoji="0" lang="en-US" sz="1200" b="0" i="0" u="none" strike="noStrike" cap="none" normalizeH="0" baseline="0" dirty="0" err="1" smtClean="0">
                <a:ln>
                  <a:noFill/>
                </a:ln>
                <a:solidFill>
                  <a:schemeClr val="tx1"/>
                </a:solidFill>
                <a:effectLst/>
                <a:latin typeface="Arial" pitchFamily="34" charset="0"/>
                <a:cs typeface="Arial" pitchFamily="34" charset="0"/>
              </a:rPr>
              <a:t>construire</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dupa</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dispunerea</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opririi</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acestora</a:t>
            </a:r>
            <a:r>
              <a:rPr kumimoji="0" lang="en-US" sz="1200" b="0" i="0" u="none" strike="noStrike" cap="none" normalizeH="0" baseline="0" dirty="0" smtClean="0">
                <a:ln>
                  <a:noFill/>
                </a:ln>
                <a:solidFill>
                  <a:schemeClr val="tx1"/>
                </a:solidFill>
                <a:effectLst/>
                <a:latin typeface="Arial" pitchFamily="34" charset="0"/>
                <a:cs typeface="Arial" pitchFamily="34" charset="0"/>
              </a:rPr>
              <a:t> de </a:t>
            </a:r>
            <a:r>
              <a:rPr kumimoji="0" lang="en-US" sz="1200" b="0" i="0" u="none" strike="noStrike" cap="none" normalizeH="0" baseline="0" dirty="0" err="1" smtClean="0">
                <a:ln>
                  <a:noFill/>
                </a:ln>
                <a:solidFill>
                  <a:schemeClr val="tx1"/>
                </a:solidFill>
                <a:effectLst/>
                <a:latin typeface="Arial" pitchFamily="34" charset="0"/>
                <a:cs typeface="Arial" pitchFamily="34" charset="0"/>
              </a:rPr>
              <a:t>catre</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organele</a:t>
            </a:r>
            <a:r>
              <a:rPr kumimoji="0" lang="en-US" sz="1200" b="0" i="0" u="none" strike="noStrike" cap="none" normalizeH="0" baseline="0" dirty="0" smtClean="0">
                <a:ln>
                  <a:noFill/>
                </a:ln>
                <a:solidFill>
                  <a:schemeClr val="tx1"/>
                </a:solidFill>
                <a:effectLst/>
                <a:latin typeface="Arial" pitchFamily="34" charset="0"/>
                <a:cs typeface="Arial" pitchFamily="34" charset="0"/>
              </a:rPr>
              <a:t> de control (art. 24 lit. b din </a:t>
            </a:r>
            <a:r>
              <a:rPr kumimoji="0" lang="en-US" sz="1200" b="0" i="0" u="none" strike="noStrike" cap="none" normalizeH="0" baseline="0" dirty="0" err="1" smtClean="0">
                <a:ln>
                  <a:noFill/>
                </a:ln>
                <a:solidFill>
                  <a:schemeClr val="tx1"/>
                </a:solidFill>
                <a:effectLst/>
                <a:latin typeface="Arial" pitchFamily="34" charset="0"/>
                <a:cs typeface="Arial" pitchFamily="34" charset="0"/>
              </a:rPr>
              <a:t>Legea</a:t>
            </a:r>
            <a:r>
              <a:rPr kumimoji="0" lang="en-US" sz="1200" b="0" i="0" u="none" strike="noStrike" cap="none" normalizeH="0" baseline="0" dirty="0" smtClean="0">
                <a:ln>
                  <a:noFill/>
                </a:ln>
                <a:solidFill>
                  <a:schemeClr val="tx1"/>
                </a:solidFill>
                <a:effectLst/>
                <a:latin typeface="Arial" pitchFamily="34" charset="0"/>
                <a:cs typeface="Arial" pitchFamily="34" charset="0"/>
              </a:rPr>
              <a:t> nr. 50/1991 RA), </a:t>
            </a:r>
            <a:r>
              <a:rPr kumimoji="0" lang="en-US" sz="1200" b="0" i="0" u="none" strike="noStrike" cap="none" normalizeH="0" baseline="0" dirty="0" err="1" smtClean="0">
                <a:ln>
                  <a:noFill/>
                </a:ln>
                <a:solidFill>
                  <a:schemeClr val="tx1"/>
                </a:solidFill>
                <a:effectLst/>
                <a:latin typeface="Arial" pitchFamily="34" charset="0"/>
                <a:cs typeface="Arial" pitchFamily="34" charset="0"/>
              </a:rPr>
              <a:t>fapta</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err="1" smtClean="0">
                <a:ln>
                  <a:noFill/>
                </a:ln>
                <a:solidFill>
                  <a:schemeClr val="tx1"/>
                </a:solidFill>
                <a:effectLst/>
                <a:latin typeface="Arial" pitchFamily="34" charset="0"/>
                <a:cs typeface="Arial" pitchFamily="34" charset="0"/>
              </a:rPr>
              <a:t>savarsita</a:t>
            </a:r>
            <a:r>
              <a:rPr kumimoji="0" lang="en-US" sz="1200" b="0" i="0" u="none" strike="noStrike" cap="none" normalizeH="0" baseline="0" dirty="0" smtClean="0">
                <a:ln>
                  <a:noFill/>
                </a:ln>
                <a:solidFill>
                  <a:schemeClr val="tx1"/>
                </a:solidFill>
                <a:effectLst/>
                <a:latin typeface="Arial" pitchFamily="34" charset="0"/>
                <a:cs typeface="Arial" pitchFamily="34" charset="0"/>
              </a:rPr>
              <a:t> de </a:t>
            </a:r>
            <a:r>
              <a:rPr kumimoji="0" lang="en-US" sz="1200" b="0" i="0" u="none" strike="noStrike" cap="none" normalizeH="0" baseline="0" dirty="0" err="1" smtClean="0">
                <a:ln>
                  <a:noFill/>
                </a:ln>
                <a:solidFill>
                  <a:schemeClr val="tx1"/>
                </a:solidFill>
                <a:effectLst/>
                <a:latin typeface="Arial" pitchFamily="34" charset="0"/>
                <a:cs typeface="Arial" pitchFamily="34" charset="0"/>
              </a:rPr>
              <a:t>catre</a:t>
            </a:r>
            <a:r>
              <a:rPr kumimoji="0" lang="en-US" sz="1200" b="0" i="0" u="none" strike="noStrike" cap="none" normalizeH="0" baseline="0" dirty="0" smtClean="0">
                <a:ln>
                  <a:noFill/>
                </a:ln>
                <a:solidFill>
                  <a:schemeClr val="tx1"/>
                </a:solidFill>
                <a:effectLst/>
                <a:latin typeface="Arial" pitchFamily="34" charset="0"/>
                <a:cs typeface="Arial" pitchFamily="34" charset="0"/>
              </a:rPr>
              <a:t> V.I.N., administrator  al SC Bliss Fashion SRL P. </a:t>
            </a:r>
            <a:r>
              <a:rPr kumimoji="0" lang="en-US" sz="1200" b="0" i="0" u="none" strike="noStrike" cap="none" normalizeH="0" baseline="0" dirty="0" err="1" smtClean="0">
                <a:ln>
                  <a:noFill/>
                </a:ln>
                <a:solidFill>
                  <a:schemeClr val="tx1"/>
                </a:solidFill>
                <a:effectLst/>
                <a:latin typeface="Arial" pitchFamily="34" charset="0"/>
                <a:cs typeface="Arial" pitchFamily="34" charset="0"/>
              </a:rPr>
              <a:t>Neamt</a:t>
            </a:r>
            <a:r>
              <a:rPr kumimoji="0" lang="en-US" sz="1200" b="0" i="0" u="none" strike="noStrike" cap="none" normalizeH="0" baseline="0" dirty="0" smtClean="0">
                <a:ln>
                  <a:noFill/>
                </a:ln>
                <a:solidFill>
                  <a:schemeClr val="tx1"/>
                </a:solidFill>
                <a:effectLst/>
                <a:latin typeface="Arial"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strips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it-IT" sz="2000" b="1" dirty="0">
                <a:latin typeface="Arial" pitchFamily="34" charset="0"/>
                <a:cs typeface="Arial" pitchFamily="34" charset="0"/>
              </a:rPr>
              <a:t>3</a:t>
            </a:r>
            <a:r>
              <a:rPr lang="it-IT" sz="2000" b="1" dirty="0" smtClean="0">
                <a:latin typeface="Arial" pitchFamily="34" charset="0"/>
                <a:cs typeface="Arial" pitchFamily="34" charset="0"/>
              </a:rPr>
              <a:t>. </a:t>
            </a:r>
            <a:r>
              <a:rPr lang="it-IT" sz="2000" b="1" dirty="0">
                <a:latin typeface="Arial" pitchFamily="34" charset="0"/>
                <a:cs typeface="Arial" pitchFamily="34" charset="0"/>
              </a:rPr>
              <a:t>COMPARTIMENTUL PROTECTIA MEDIULUI</a:t>
            </a:r>
            <a:r>
              <a:rPr lang="en-US" sz="2000" dirty="0">
                <a:latin typeface="Arial" pitchFamily="34" charset="0"/>
                <a:cs typeface="Arial" pitchFamily="34" charset="0"/>
              </a:rPr>
              <a:t/>
            </a:r>
            <a:br>
              <a:rPr lang="en-US" sz="2000" dirty="0">
                <a:latin typeface="Arial" pitchFamily="34" charset="0"/>
                <a:cs typeface="Arial" pitchFamily="34" charset="0"/>
              </a:rPr>
            </a:br>
            <a:r>
              <a:rPr lang="it-IT" sz="2000" b="1" dirty="0">
                <a:latin typeface="Arial" pitchFamily="34" charset="0"/>
                <a:cs typeface="Arial" pitchFamily="34" charset="0"/>
              </a:rPr>
              <a:t>FORMAT DIN 5 POLITISTI </a:t>
            </a:r>
            <a:r>
              <a:rPr lang="it-IT" sz="2000" b="1" dirty="0" smtClean="0">
                <a:latin typeface="Arial" pitchFamily="34" charset="0"/>
                <a:cs typeface="Arial" pitchFamily="34" charset="0"/>
              </a:rPr>
              <a:t>LOCALI</a:t>
            </a:r>
            <a:endParaRPr lang="en-US" sz="2000" dirty="0">
              <a:latin typeface="Arial" pitchFamily="34" charset="0"/>
              <a:cs typeface="Arial" pitchFamily="34" charset="0"/>
            </a:endParaRPr>
          </a:p>
        </p:txBody>
      </p:sp>
      <p:sp>
        <p:nvSpPr>
          <p:cNvPr id="22530" name="Text Box 2"/>
          <p:cNvSpPr txBox="1">
            <a:spLocks noChangeArrowheads="1"/>
          </p:cNvSpPr>
          <p:nvPr/>
        </p:nvSpPr>
        <p:spPr bwMode="auto">
          <a:xfrm>
            <a:off x="152400" y="762000"/>
            <a:ext cx="423862" cy="5791200"/>
          </a:xfrm>
          <a:prstGeom prst="rect">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6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200" b="1" i="0" u="none" strike="noStrike" cap="none" normalizeH="0" baseline="0" dirty="0" smtClean="0">
                <a:ln>
                  <a:noFill/>
                </a:ln>
                <a:solidFill>
                  <a:srgbClr val="F2F2F2"/>
                </a:solidFill>
                <a:effectLst/>
                <a:latin typeface="Calibri" pitchFamily="34" charset="0"/>
                <a:cs typeface="Arial" pitchFamily="34" charset="0"/>
              </a:rPr>
              <a:t>I</a:t>
            </a:r>
            <a:endParaRPr kumimoji="0" lang="en-US" sz="22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200" b="1" i="0" u="none" strike="noStrike" cap="none" normalizeH="0" baseline="0" dirty="0" smtClean="0">
                <a:ln>
                  <a:noFill/>
                </a:ln>
                <a:solidFill>
                  <a:srgbClr val="F2F2F2"/>
                </a:solidFill>
                <a:effectLst/>
                <a:latin typeface="Calibri" pitchFamily="34" charset="0"/>
                <a:cs typeface="Arial" pitchFamily="34" charset="0"/>
              </a:rPr>
              <a:t>N</a:t>
            </a:r>
            <a:endParaRPr kumimoji="0" lang="en-US" sz="22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200" b="1" i="0" u="none" strike="noStrike" cap="none" normalizeH="0" baseline="0" dirty="0" smtClean="0">
                <a:ln>
                  <a:noFill/>
                </a:ln>
                <a:solidFill>
                  <a:srgbClr val="F2F2F2"/>
                </a:solidFill>
                <a:effectLst/>
                <a:latin typeface="Calibri" pitchFamily="34" charset="0"/>
                <a:cs typeface="Arial" pitchFamily="34" charset="0"/>
              </a:rPr>
              <a:t>D</a:t>
            </a:r>
            <a:endParaRPr kumimoji="0" lang="en-US" sz="22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200" b="1" i="0" u="none" strike="noStrike" cap="none" normalizeH="0" baseline="0" dirty="0" smtClean="0">
                <a:ln>
                  <a:noFill/>
                </a:ln>
                <a:solidFill>
                  <a:srgbClr val="F2F2F2"/>
                </a:solidFill>
                <a:effectLst/>
                <a:latin typeface="Calibri" pitchFamily="34" charset="0"/>
                <a:cs typeface="Arial" pitchFamily="34" charset="0"/>
              </a:rPr>
              <a:t>I</a:t>
            </a:r>
            <a:endParaRPr kumimoji="0" lang="en-US" sz="22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200" b="1" i="0" u="none" strike="noStrike" cap="none" normalizeH="0" baseline="0" dirty="0" smtClean="0">
                <a:ln>
                  <a:noFill/>
                </a:ln>
                <a:solidFill>
                  <a:srgbClr val="F2F2F2"/>
                </a:solidFill>
                <a:effectLst/>
                <a:latin typeface="Calibri" pitchFamily="34" charset="0"/>
                <a:cs typeface="Arial" pitchFamily="34" charset="0"/>
              </a:rPr>
              <a:t>C</a:t>
            </a:r>
            <a:endParaRPr kumimoji="0" lang="en-US" sz="22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200" b="1" i="0" u="none" strike="noStrike" cap="none" normalizeH="0" baseline="0" dirty="0" smtClean="0">
                <a:ln>
                  <a:noFill/>
                </a:ln>
                <a:solidFill>
                  <a:srgbClr val="F2F2F2"/>
                </a:solidFill>
                <a:effectLst/>
                <a:latin typeface="Calibri" pitchFamily="34" charset="0"/>
                <a:cs typeface="Arial" pitchFamily="34" charset="0"/>
              </a:rPr>
              <a:t>A</a:t>
            </a:r>
            <a:endParaRPr kumimoji="0" lang="en-US" sz="22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200" b="1" i="0" u="none" strike="noStrike" cap="none" normalizeH="0" baseline="0" dirty="0" smtClean="0">
                <a:ln>
                  <a:noFill/>
                </a:ln>
                <a:solidFill>
                  <a:srgbClr val="F2F2F2"/>
                </a:solidFill>
                <a:effectLst/>
                <a:latin typeface="Calibri" pitchFamily="34" charset="0"/>
                <a:cs typeface="Arial" pitchFamily="34" charset="0"/>
              </a:rPr>
              <a:t>T</a:t>
            </a:r>
            <a:endParaRPr kumimoji="0" lang="en-US" sz="22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200" b="1" i="0" u="none" strike="noStrike" cap="none" normalizeH="0" baseline="0" dirty="0" smtClean="0">
                <a:ln>
                  <a:noFill/>
                </a:ln>
                <a:solidFill>
                  <a:srgbClr val="F2F2F2"/>
                </a:solidFill>
                <a:effectLst/>
                <a:latin typeface="Calibri" pitchFamily="34" charset="0"/>
                <a:cs typeface="Arial" pitchFamily="34" charset="0"/>
              </a:rPr>
              <a:t>O</a:t>
            </a:r>
            <a:endParaRPr kumimoji="0" lang="en-US" sz="22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200" b="1" i="0" u="none" strike="noStrike" cap="none" normalizeH="0" baseline="0" dirty="0" smtClean="0">
                <a:ln>
                  <a:noFill/>
                </a:ln>
                <a:solidFill>
                  <a:srgbClr val="F2F2F2"/>
                </a:solidFill>
                <a:effectLst/>
                <a:latin typeface="Calibri" pitchFamily="34" charset="0"/>
                <a:cs typeface="Arial" pitchFamily="34" charset="0"/>
              </a:rPr>
              <a:t>R</a:t>
            </a:r>
            <a:endParaRPr kumimoji="0" lang="en-US" sz="22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200" b="1" i="0" u="none" strike="noStrike" cap="none" normalizeH="0" baseline="0" dirty="0" smtClean="0">
                <a:ln>
                  <a:noFill/>
                </a:ln>
                <a:solidFill>
                  <a:srgbClr val="F2F2F2"/>
                </a:solidFill>
                <a:effectLst/>
                <a:latin typeface="Calibri" pitchFamily="34" charset="0"/>
                <a:cs typeface="Arial" pitchFamily="34" charset="0"/>
              </a:rPr>
              <a:t>I</a:t>
            </a:r>
            <a:endParaRPr kumimoji="0" lang="en-US" sz="22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31" name="Text Box 3"/>
          <p:cNvSpPr txBox="1">
            <a:spLocks noChangeArrowheads="1"/>
          </p:cNvSpPr>
          <p:nvPr/>
        </p:nvSpPr>
        <p:spPr bwMode="auto">
          <a:xfrm>
            <a:off x="685801" y="762000"/>
            <a:ext cx="3962399" cy="5867400"/>
          </a:xfrm>
          <a:prstGeom prst="rect">
            <a:avLst/>
          </a:prstGeom>
          <a:gradFill rotWithShape="0">
            <a:gsLst>
              <a:gs pos="0">
                <a:srgbClr val="C2D69B"/>
              </a:gs>
              <a:gs pos="50000">
                <a:srgbClr val="EAF1DD"/>
              </a:gs>
              <a:gs pos="100000">
                <a:srgbClr val="C2D69B"/>
              </a:gs>
            </a:gsLst>
            <a:lin ang="189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it-IT" sz="1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200" b="1"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200" b="1" i="0" u="none" strike="noStrike" cap="none" normalizeH="0" baseline="0" dirty="0" smtClean="0">
                <a:ln>
                  <a:noFill/>
                </a:ln>
                <a:solidFill>
                  <a:schemeClr val="tx1"/>
                </a:solidFill>
                <a:effectLst/>
                <a:latin typeface="Arial" pitchFamily="34" charset="0"/>
                <a:cs typeface="Arial" pitchFamily="34" charset="0"/>
              </a:rPr>
              <a:t>Contraventii aplicate                                  =      168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200" b="1" i="0" u="none" strike="noStrike" cap="none" normalizeH="0" baseline="0" dirty="0" smtClean="0">
                <a:ln>
                  <a:noFill/>
                </a:ln>
                <a:solidFill>
                  <a:schemeClr val="tx1"/>
                </a:solidFill>
                <a:effectLst/>
                <a:latin typeface="Arial" pitchFamily="34" charset="0"/>
                <a:cs typeface="Arial" pitchFamily="34" charset="0"/>
              </a:rPr>
              <a:t> Valoare contraventii                                  = 82.730 lei</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it-IT" sz="1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200" b="1" i="0" u="none" strike="noStrike" cap="none" normalizeH="0" baseline="0" dirty="0" smtClean="0">
                <a:ln>
                  <a:noFill/>
                </a:ln>
                <a:solidFill>
                  <a:schemeClr val="tx1"/>
                </a:solidFill>
                <a:effectLst/>
                <a:latin typeface="Arial" pitchFamily="34" charset="0"/>
                <a:cs typeface="Arial" pitchFamily="34" charset="0"/>
              </a:rPr>
              <a:t>  </a:t>
            </a:r>
            <a:r>
              <a:rPr kumimoji="0" lang="it-IT" sz="1200" b="0" i="0" u="none" strike="noStrike" cap="none" normalizeH="0" baseline="0" dirty="0" smtClean="0">
                <a:ln>
                  <a:noFill/>
                </a:ln>
                <a:solidFill>
                  <a:schemeClr val="tx1"/>
                </a:solidFill>
                <a:effectLst/>
                <a:latin typeface="Arial" pitchFamily="34" charset="0"/>
                <a:cs typeface="Arial" pitchFamily="34" charset="0"/>
              </a:rPr>
              <a:t>- HCL 7/2010, norme de gospodarire, intretinere, curatenie si estetica                                      =        165</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200" b="0" i="0" u="none" strike="noStrike" cap="none" normalizeH="0" baseline="0" dirty="0" smtClean="0">
                <a:ln>
                  <a:noFill/>
                </a:ln>
                <a:solidFill>
                  <a:schemeClr val="tx1"/>
                </a:solidFill>
                <a:effectLst/>
                <a:latin typeface="Arial" pitchFamily="34" charset="0"/>
                <a:cs typeface="Arial" pitchFamily="34" charset="0"/>
              </a:rPr>
              <a:t>- OG 34/2013, org. si adm. pajisti permanente =        1</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200" b="0" i="0" u="none" strike="noStrike" cap="none" normalizeH="0" baseline="0" dirty="0" smtClean="0">
                <a:ln>
                  <a:noFill/>
                </a:ln>
                <a:solidFill>
                  <a:schemeClr val="tx1"/>
                </a:solidFill>
                <a:effectLst/>
                <a:latin typeface="Arial" pitchFamily="34" charset="0"/>
                <a:cs typeface="Arial" pitchFamily="34" charset="0"/>
              </a:rPr>
              <a:t>- OG 97/2005, acte de identitate expirate     =            2</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200" b="1" i="0" u="none" strike="noStrike" cap="none" normalizeH="0" baseline="0" dirty="0" smtClean="0">
                <a:ln>
                  <a:noFill/>
                </a:ln>
                <a:solidFill>
                  <a:schemeClr val="tx1"/>
                </a:solidFill>
                <a:effectLst/>
                <a:latin typeface="Arial" pitchFamily="34" charset="0"/>
                <a:cs typeface="Arial" pitchFamily="34" charset="0"/>
              </a:rPr>
              <a:t> Somatii                                                        =        137</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200" b="1" i="0" u="none" strike="noStrike" cap="none" normalizeH="0" baseline="0" dirty="0" smtClean="0">
                <a:ln>
                  <a:noFill/>
                </a:ln>
                <a:solidFill>
                  <a:schemeClr val="tx1"/>
                </a:solidFill>
                <a:effectLst/>
                <a:latin typeface="Arial" pitchFamily="34" charset="0"/>
                <a:cs typeface="Arial" pitchFamily="34" charset="0"/>
              </a:rPr>
              <a:t>Obiective verificate                                     =        855</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200" b="1" i="0" u="none" strike="noStrike" cap="none" normalizeH="0" baseline="0" dirty="0" smtClean="0">
                <a:ln>
                  <a:noFill/>
                </a:ln>
                <a:solidFill>
                  <a:schemeClr val="tx1"/>
                </a:solidFill>
                <a:effectLst/>
                <a:latin typeface="Arial" pitchFamily="34" charset="0"/>
                <a:cs typeface="Arial" pitchFamily="34" charset="0"/>
              </a:rPr>
              <a:t>Sesizari primite                                           =          71</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200" b="1" i="0" u="none" strike="noStrike" cap="none" normalizeH="0" baseline="0" dirty="0" smtClean="0">
                <a:ln>
                  <a:noFill/>
                </a:ln>
                <a:solidFill>
                  <a:schemeClr val="tx1"/>
                </a:solidFill>
                <a:effectLst/>
                <a:latin typeface="Arial" pitchFamily="34" charset="0"/>
                <a:cs typeface="Arial" pitchFamily="34" charset="0"/>
              </a:rPr>
              <a:t>Invitatii                                                         =          88</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200" b="1" i="0" u="none" strike="noStrike" cap="none" normalizeH="0" baseline="0" dirty="0" smtClean="0">
                <a:ln>
                  <a:noFill/>
                </a:ln>
                <a:solidFill>
                  <a:schemeClr val="tx1"/>
                </a:solidFill>
                <a:effectLst/>
                <a:latin typeface="Arial" pitchFamily="34" charset="0"/>
                <a:cs typeface="Arial" pitchFamily="34" charset="0"/>
              </a:rPr>
              <a:t>Planse foto                                                  =         182</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200" b="1" i="0" u="none" strike="noStrike" cap="none" normalizeH="0" baseline="0" dirty="0" smtClean="0">
                <a:ln>
                  <a:noFill/>
                </a:ln>
                <a:solidFill>
                  <a:schemeClr val="tx1"/>
                </a:solidFill>
                <a:effectLst/>
                <a:latin typeface="Arial" pitchFamily="34" charset="0"/>
                <a:cs typeface="Arial" pitchFamily="34" charset="0"/>
              </a:rPr>
              <a:t>Masuri specifice politienesti (pande)        =        194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33" name="AutoShape 5"/>
          <p:cNvSpPr>
            <a:spLocks noChangeArrowheads="1"/>
          </p:cNvSpPr>
          <p:nvPr/>
        </p:nvSpPr>
        <p:spPr bwMode="auto">
          <a:xfrm>
            <a:off x="4724400" y="685800"/>
            <a:ext cx="4419600" cy="5943600"/>
          </a:xfrm>
          <a:prstGeom prst="flowChartAlternateProcess">
            <a:avLst/>
          </a:prstGeom>
          <a:gradFill rotWithShape="0">
            <a:gsLst>
              <a:gs pos="0">
                <a:schemeClr val="accent3">
                  <a:lumMod val="20000"/>
                  <a:lumOff val="80000"/>
                </a:schemeClr>
              </a:gs>
              <a:gs pos="50000">
                <a:srgbClr val="9BBB59"/>
              </a:gs>
              <a:gs pos="100000">
                <a:srgbClr val="C2D69B"/>
              </a:gs>
            </a:gsLst>
            <a:lin ang="5400000" scaled="1"/>
          </a:gradFill>
          <a:ln w="12700">
            <a:solidFill>
              <a:srgbClr val="9BBB59"/>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CONCLUZII</a:t>
            </a:r>
            <a:endParaRPr kumimoji="0" lang="it-IT" sz="800" b="1" i="0" u="none" strike="noStrike" cap="none" normalizeH="0" baseline="0" dirty="0" smtClean="0">
              <a:ln>
                <a:noFill/>
              </a:ln>
              <a:solidFill>
                <a:schemeClr val="tx1"/>
              </a:solidFill>
              <a:effectLst/>
              <a:latin typeface="Arial" pitchFamily="34" charset="0"/>
              <a:cs typeface="Arial" pitchFamily="34" charset="0"/>
            </a:endParaRPr>
          </a:p>
          <a:p>
            <a:pPr algn="just" fontAlgn="base">
              <a:spcBef>
                <a:spcPct val="0"/>
              </a:spcBef>
              <a:spcAft>
                <a:spcPct val="0"/>
              </a:spcAft>
              <a:buFont typeface="Wingdings" pitchFamily="2" charset="2"/>
              <a:buChar char="v"/>
            </a:pPr>
            <a:r>
              <a:rPr kumimoji="0" lang="it-IT" sz="1000" b="1" i="0" u="none" strike="noStrike" cap="none" normalizeH="0" baseline="0" dirty="0" smtClean="0">
                <a:ln>
                  <a:noFill/>
                </a:ln>
                <a:solidFill>
                  <a:schemeClr val="tx1"/>
                </a:solidFill>
                <a:effectLst/>
                <a:latin typeface="Arial" pitchFamily="34" charset="0"/>
                <a:cs typeface="Arial" pitchFamily="34" charset="0"/>
              </a:rPr>
              <a:t>Comparativ cu anul 2015, cand au fost aplicate un numar de 188 contraventii, in valoare de 100.540 lei,  scaderea este de </a:t>
            </a:r>
            <a:r>
              <a:rPr kumimoji="0" lang="it-IT" sz="1000" b="1" i="0" u="sng" strike="noStrike" cap="none" normalizeH="0" baseline="0" dirty="0" smtClean="0">
                <a:ln>
                  <a:noFill/>
                </a:ln>
                <a:solidFill>
                  <a:schemeClr val="tx1"/>
                </a:solidFill>
                <a:effectLst/>
                <a:latin typeface="Arial" pitchFamily="34" charset="0"/>
                <a:cs typeface="Arial" pitchFamily="34" charset="0"/>
              </a:rPr>
              <a:t>10,63%</a:t>
            </a:r>
            <a:r>
              <a:rPr kumimoji="0" lang="it-IT" sz="1000" b="1" i="0" u="none" strike="noStrike" cap="none" normalizeH="0" baseline="0" dirty="0" smtClean="0">
                <a:ln>
                  <a:noFill/>
                </a:ln>
                <a:solidFill>
                  <a:schemeClr val="tx1"/>
                </a:solidFill>
                <a:effectLst/>
                <a:latin typeface="Arial" pitchFamily="34" charset="0"/>
                <a:cs typeface="Arial" pitchFamily="34" charset="0"/>
              </a:rPr>
              <a:t> la nr. de sanctiuni aplicate si de 17</a:t>
            </a:r>
            <a:r>
              <a:rPr kumimoji="0" lang="it-IT" sz="1000" b="1" i="0" u="sng" strike="noStrike" cap="none" normalizeH="0" baseline="0" dirty="0" smtClean="0">
                <a:ln>
                  <a:noFill/>
                </a:ln>
                <a:solidFill>
                  <a:schemeClr val="tx1"/>
                </a:solidFill>
                <a:effectLst/>
                <a:latin typeface="Arial" pitchFamily="34" charset="0"/>
                <a:cs typeface="Arial" pitchFamily="34" charset="0"/>
              </a:rPr>
              <a:t>,71 %</a:t>
            </a:r>
            <a:r>
              <a:rPr kumimoji="0" lang="it-IT" sz="1000" b="1" i="0" u="none" strike="noStrike" cap="none" normalizeH="0" baseline="0" dirty="0" smtClean="0">
                <a:ln>
                  <a:noFill/>
                </a:ln>
                <a:solidFill>
                  <a:schemeClr val="tx1"/>
                </a:solidFill>
                <a:effectLst/>
                <a:latin typeface="Arial" pitchFamily="34" charset="0"/>
                <a:cs typeface="Arial" pitchFamily="34" charset="0"/>
              </a:rPr>
              <a:t> la cuantumul amenzilor, realizandu-se in  2016 o medie de 33,6</a:t>
            </a:r>
            <a:r>
              <a:rPr kumimoji="0" lang="it-IT" sz="1000" b="1" i="0" u="sng" strike="noStrike" cap="none" normalizeH="0" baseline="0" dirty="0" smtClean="0">
                <a:ln>
                  <a:noFill/>
                </a:ln>
                <a:solidFill>
                  <a:schemeClr val="tx1"/>
                </a:solidFill>
                <a:effectLst/>
                <a:latin typeface="Arial" pitchFamily="34" charset="0"/>
                <a:cs typeface="Arial" pitchFamily="34" charset="0"/>
              </a:rPr>
              <a:t> sanctiuni / agent constatator</a:t>
            </a:r>
            <a:r>
              <a:rPr kumimoji="0" lang="it-IT" sz="1000" b="1" i="0" u="none" strike="noStrike" cap="none" normalizeH="0" baseline="0" dirty="0" smtClean="0">
                <a:ln>
                  <a:noFill/>
                </a:ln>
                <a:solidFill>
                  <a:schemeClr val="tx1"/>
                </a:solidFill>
                <a:effectLst/>
                <a:latin typeface="Arial" pitchFamily="34" charset="0"/>
                <a:cs typeface="Arial" pitchFamily="34" charset="0"/>
              </a:rPr>
              <a:t>.</a:t>
            </a:r>
          </a:p>
          <a:p>
            <a:pPr algn="just" fontAlgn="base">
              <a:spcBef>
                <a:spcPct val="0"/>
              </a:spcBef>
              <a:spcAft>
                <a:spcPct val="0"/>
              </a:spcAft>
              <a:buFont typeface="Wingdings" pitchFamily="2" charset="2"/>
              <a:buChar char="v"/>
            </a:pPr>
            <a:r>
              <a:rPr kumimoji="0" lang="en-US" sz="1000" b="0" i="0" u="none" strike="noStrike" cap="none" normalizeH="0" baseline="0" dirty="0" err="1" smtClean="0">
                <a:ln>
                  <a:noFill/>
                </a:ln>
                <a:solidFill>
                  <a:schemeClr val="tx1"/>
                </a:solidFill>
                <a:effectLst/>
                <a:latin typeface="Arial" pitchFamily="34" charset="0"/>
                <a:cs typeface="Arial" pitchFamily="34" charset="0"/>
              </a:rPr>
              <a:t>Activitatea</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pe</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linia</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Protecţiei</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Mediului</a:t>
            </a:r>
            <a:r>
              <a:rPr kumimoji="0" lang="en-US" sz="1000" b="0" i="0" u="none" strike="noStrike" cap="none" normalizeH="0" baseline="0" dirty="0" smtClean="0">
                <a:ln>
                  <a:noFill/>
                </a:ln>
                <a:solidFill>
                  <a:schemeClr val="tx1"/>
                </a:solidFill>
                <a:effectLst/>
                <a:latin typeface="Arial" pitchFamily="34" charset="0"/>
                <a:cs typeface="Arial" pitchFamily="34" charset="0"/>
              </a:rPr>
              <a:t> s-a </a:t>
            </a:r>
            <a:r>
              <a:rPr kumimoji="0" lang="en-US" sz="1000" b="0" i="0" u="none" strike="noStrike" cap="none" normalizeH="0" baseline="0" dirty="0" err="1" smtClean="0">
                <a:ln>
                  <a:noFill/>
                </a:ln>
                <a:solidFill>
                  <a:schemeClr val="tx1"/>
                </a:solidFill>
                <a:effectLst/>
                <a:latin typeface="Arial" pitchFamily="34" charset="0"/>
                <a:cs typeface="Arial" pitchFamily="34" charset="0"/>
              </a:rPr>
              <a:t>desfasurat</a:t>
            </a:r>
            <a:r>
              <a:rPr kumimoji="0" lang="en-US" sz="1000" b="0" i="0" u="none" strike="noStrike" cap="none" normalizeH="0" baseline="0" dirty="0" smtClean="0">
                <a:ln>
                  <a:noFill/>
                </a:ln>
                <a:solidFill>
                  <a:schemeClr val="tx1"/>
                </a:solidFill>
                <a:effectLst/>
                <a:latin typeface="Arial" pitchFamily="34" charset="0"/>
                <a:cs typeface="Arial" pitchFamily="34" charset="0"/>
              </a:rPr>
              <a:t> cu </a:t>
            </a:r>
            <a:r>
              <a:rPr kumimoji="0" lang="en-US" sz="1000" b="0" i="0" u="none" strike="noStrike" cap="none" normalizeH="0" baseline="0" dirty="0" err="1" smtClean="0">
                <a:ln>
                  <a:noFill/>
                </a:ln>
                <a:solidFill>
                  <a:schemeClr val="tx1"/>
                </a:solidFill>
                <a:effectLst/>
                <a:latin typeface="Arial" pitchFamily="34" charset="0"/>
                <a:cs typeface="Arial" pitchFamily="34" charset="0"/>
              </a:rPr>
              <a:t>respectarea</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Planului</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Tematic</a:t>
            </a:r>
            <a:r>
              <a:rPr kumimoji="0" lang="en-US" sz="1000" b="0" i="0" u="none" strike="noStrike" cap="none" normalizeH="0" baseline="0" dirty="0" smtClean="0">
                <a:ln>
                  <a:noFill/>
                </a:ln>
                <a:solidFill>
                  <a:schemeClr val="tx1"/>
                </a:solidFill>
                <a:effectLst/>
                <a:latin typeface="Arial" pitchFamily="34" charset="0"/>
                <a:cs typeface="Arial" pitchFamily="34" charset="0"/>
              </a:rPr>
              <a:t> cu </a:t>
            </a:r>
            <a:r>
              <a:rPr kumimoji="0" lang="en-US" sz="1000" b="0" i="0" u="none" strike="noStrike" cap="none" normalizeH="0" baseline="0" dirty="0" err="1" smtClean="0">
                <a:ln>
                  <a:noFill/>
                </a:ln>
                <a:solidFill>
                  <a:schemeClr val="tx1"/>
                </a:solidFill>
                <a:effectLst/>
                <a:latin typeface="Arial" pitchFamily="34" charset="0"/>
                <a:cs typeface="Arial" pitchFamily="34" charset="0"/>
              </a:rPr>
              <a:t>caracter</a:t>
            </a:r>
            <a:r>
              <a:rPr kumimoji="0" lang="en-US" sz="1000" b="0" i="0" u="none" strike="noStrike" cap="none" normalizeH="0" baseline="0" dirty="0" smtClean="0">
                <a:ln>
                  <a:noFill/>
                </a:ln>
                <a:solidFill>
                  <a:schemeClr val="tx1"/>
                </a:solidFill>
                <a:effectLst/>
                <a:latin typeface="Arial" pitchFamily="34" charset="0"/>
                <a:cs typeface="Arial" pitchFamily="34" charset="0"/>
              </a:rPr>
              <a:t> permanent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aprobat</a:t>
            </a:r>
            <a:r>
              <a:rPr kumimoji="0" lang="en-US" sz="1000" b="0" i="0" u="none" strike="noStrike" cap="none" normalizeH="0" baseline="0" dirty="0" smtClean="0">
                <a:ln>
                  <a:noFill/>
                </a:ln>
                <a:solidFill>
                  <a:schemeClr val="tx1"/>
                </a:solidFill>
                <a:effectLst/>
                <a:latin typeface="Arial" pitchFamily="34" charset="0"/>
                <a:cs typeface="Arial" pitchFamily="34" charset="0"/>
              </a:rPr>
              <a:t> in </a:t>
            </a:r>
            <a:r>
              <a:rPr kumimoji="0" lang="en-US" sz="1000" b="0" i="0" u="none" strike="noStrike" cap="none" normalizeH="0" baseline="0" dirty="0" err="1" smtClean="0">
                <a:ln>
                  <a:noFill/>
                </a:ln>
                <a:solidFill>
                  <a:schemeClr val="tx1"/>
                </a:solidFill>
                <a:effectLst/>
                <a:latin typeface="Arial" pitchFamily="34" charset="0"/>
                <a:cs typeface="Arial" pitchFamily="34" charset="0"/>
              </a:rPr>
              <a:t>conformitate</a:t>
            </a:r>
            <a:r>
              <a:rPr kumimoji="0" lang="en-US" sz="1000" b="0" i="0" u="none" strike="noStrike" cap="none" normalizeH="0" baseline="0" dirty="0" smtClean="0">
                <a:ln>
                  <a:noFill/>
                </a:ln>
                <a:solidFill>
                  <a:schemeClr val="tx1"/>
                </a:solidFill>
                <a:effectLst/>
                <a:latin typeface="Arial" pitchFamily="34" charset="0"/>
                <a:cs typeface="Arial" pitchFamily="34" charset="0"/>
              </a:rPr>
              <a:t> cu </a:t>
            </a:r>
            <a:r>
              <a:rPr kumimoji="0" lang="en-US" sz="1000" b="0" i="0" u="none" strike="noStrike" cap="none" normalizeH="0" baseline="0" dirty="0" err="1" smtClean="0">
                <a:ln>
                  <a:noFill/>
                </a:ln>
                <a:solidFill>
                  <a:schemeClr val="tx1"/>
                </a:solidFill>
                <a:effectLst/>
                <a:latin typeface="Arial" pitchFamily="34" charset="0"/>
                <a:cs typeface="Arial" pitchFamily="34" charset="0"/>
              </a:rPr>
              <a:t>Indrumarul</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Tehnic</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stabilit</a:t>
            </a:r>
            <a:r>
              <a:rPr kumimoji="0" lang="en-US" sz="1000" b="0" i="0" u="none" strike="noStrike" cap="none" normalizeH="0" baseline="0" dirty="0" smtClean="0">
                <a:ln>
                  <a:noFill/>
                </a:ln>
                <a:solidFill>
                  <a:schemeClr val="tx1"/>
                </a:solidFill>
                <a:effectLst/>
                <a:latin typeface="Arial" pitchFamily="34" charset="0"/>
                <a:cs typeface="Arial" pitchFamily="34" charset="0"/>
              </a:rPr>
              <a:t> de </a:t>
            </a:r>
            <a:r>
              <a:rPr kumimoji="0" lang="en-US" sz="1000" b="0" i="0" u="none" strike="noStrike" cap="none" normalizeH="0" baseline="0" dirty="0" err="1" smtClean="0">
                <a:ln>
                  <a:noFill/>
                </a:ln>
                <a:solidFill>
                  <a:schemeClr val="tx1"/>
                </a:solidFill>
                <a:effectLst/>
                <a:latin typeface="Arial" pitchFamily="34" charset="0"/>
                <a:cs typeface="Arial" pitchFamily="34" charset="0"/>
              </a:rPr>
              <a:t>catre</a:t>
            </a:r>
            <a:r>
              <a:rPr kumimoji="0" lang="en-US" sz="1000" b="0" i="0" u="none" strike="noStrike" cap="none" normalizeH="0" baseline="0" dirty="0" smtClean="0">
                <a:ln>
                  <a:noFill/>
                </a:ln>
                <a:solidFill>
                  <a:schemeClr val="tx1"/>
                </a:solidFill>
                <a:effectLst/>
                <a:latin typeface="Arial" pitchFamily="34" charset="0"/>
                <a:cs typeface="Arial" pitchFamily="34" charset="0"/>
              </a:rPr>
              <a:t> Garda </a:t>
            </a:r>
            <a:r>
              <a:rPr kumimoji="0" lang="en-US" sz="1000" b="0" i="0" u="none" strike="noStrike" cap="none" normalizeH="0" baseline="0" dirty="0" err="1" smtClean="0">
                <a:ln>
                  <a:noFill/>
                </a:ln>
                <a:solidFill>
                  <a:schemeClr val="tx1"/>
                </a:solidFill>
                <a:effectLst/>
                <a:latin typeface="Arial" pitchFamily="34" charset="0"/>
                <a:cs typeface="Arial" pitchFamily="34" charset="0"/>
              </a:rPr>
              <a:t>Nationala</a:t>
            </a:r>
            <a:r>
              <a:rPr kumimoji="0" lang="en-US" sz="1000" b="0" i="0" u="none" strike="noStrike" cap="none" normalizeH="0" baseline="0" dirty="0" smtClean="0">
                <a:ln>
                  <a:noFill/>
                </a:ln>
                <a:solidFill>
                  <a:schemeClr val="tx1"/>
                </a:solidFill>
                <a:effectLst/>
                <a:latin typeface="Arial" pitchFamily="34" charset="0"/>
                <a:cs typeface="Arial" pitchFamily="34" charset="0"/>
              </a:rPr>
              <a:t> de </a:t>
            </a:r>
            <a:r>
              <a:rPr kumimoji="0" lang="en-US" sz="1000" b="0" i="0" u="none" strike="noStrike" cap="none" normalizeH="0" baseline="0" dirty="0" err="1" smtClean="0">
                <a:ln>
                  <a:noFill/>
                </a:ln>
                <a:solidFill>
                  <a:schemeClr val="tx1"/>
                </a:solidFill>
                <a:effectLst/>
                <a:latin typeface="Arial" pitchFamily="34" charset="0"/>
                <a:cs typeface="Arial" pitchFamily="34" charset="0"/>
              </a:rPr>
              <a:t>Mediu</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Comisariatul</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Judetean</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Neamt</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privind</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interzicerea</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depozitarilor</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necontrolate</a:t>
            </a:r>
            <a:r>
              <a:rPr kumimoji="0" lang="en-US" sz="1000" b="0" i="0" u="none" strike="noStrike" cap="none" normalizeH="0" baseline="0" dirty="0" smtClean="0">
                <a:ln>
                  <a:noFill/>
                </a:ln>
                <a:solidFill>
                  <a:schemeClr val="tx1"/>
                </a:solidFill>
                <a:effectLst/>
                <a:latin typeface="Arial" pitchFamily="34" charset="0"/>
                <a:cs typeface="Arial" pitchFamily="34" charset="0"/>
              </a:rPr>
              <a:t> de </a:t>
            </a:r>
            <a:r>
              <a:rPr kumimoji="0" lang="en-US" sz="1000" b="0" i="0" u="none" strike="noStrike" cap="none" normalizeH="0" baseline="0" dirty="0" err="1" smtClean="0">
                <a:ln>
                  <a:noFill/>
                </a:ln>
                <a:solidFill>
                  <a:schemeClr val="tx1"/>
                </a:solidFill>
                <a:effectLst/>
                <a:latin typeface="Arial" pitchFamily="34" charset="0"/>
                <a:cs typeface="Arial" pitchFamily="34" charset="0"/>
              </a:rPr>
              <a:t>gunoi</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menajer</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si</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nemenajer</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precum</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si</a:t>
            </a:r>
            <a:r>
              <a:rPr kumimoji="0" lang="en-US" sz="1000" b="0" i="0" u="none" strike="noStrike" cap="none" normalizeH="0" baseline="0" dirty="0" smtClean="0">
                <a:ln>
                  <a:noFill/>
                </a:ln>
                <a:solidFill>
                  <a:schemeClr val="tx1"/>
                </a:solidFill>
                <a:effectLst/>
                <a:latin typeface="Arial" pitchFamily="34" charset="0"/>
                <a:cs typeface="Arial" pitchFamily="34" charset="0"/>
              </a:rPr>
              <a:t> a </a:t>
            </a:r>
            <a:r>
              <a:rPr kumimoji="0" lang="en-US" sz="1000" b="0" i="0" u="none" strike="noStrike" cap="none" normalizeH="0" baseline="0" dirty="0" err="1" smtClean="0">
                <a:ln>
                  <a:noFill/>
                </a:ln>
                <a:solidFill>
                  <a:schemeClr val="tx1"/>
                </a:solidFill>
                <a:effectLst/>
                <a:latin typeface="Arial" pitchFamily="34" charset="0"/>
                <a:cs typeface="Arial" pitchFamily="34" charset="0"/>
              </a:rPr>
              <a:t>deseurilor</a:t>
            </a:r>
            <a:r>
              <a:rPr kumimoji="0" lang="en-US" sz="1000" b="0" i="0" u="none" strike="noStrike" cap="none" normalizeH="0" baseline="0" dirty="0" smtClean="0">
                <a:ln>
                  <a:noFill/>
                </a:ln>
                <a:solidFill>
                  <a:schemeClr val="tx1"/>
                </a:solidFill>
                <a:effectLst/>
                <a:latin typeface="Arial" pitchFamily="34" charset="0"/>
                <a:cs typeface="Arial" pitchFamily="34" charset="0"/>
              </a:rPr>
              <a:t> de </a:t>
            </a:r>
            <a:r>
              <a:rPr kumimoji="0" lang="en-US" sz="1000" b="0" i="0" u="none" strike="noStrike" cap="none" normalizeH="0" baseline="0" dirty="0" err="1" smtClean="0">
                <a:ln>
                  <a:noFill/>
                </a:ln>
                <a:solidFill>
                  <a:schemeClr val="tx1"/>
                </a:solidFill>
                <a:effectLst/>
                <a:latin typeface="Arial" pitchFamily="34" charset="0"/>
                <a:cs typeface="Arial" pitchFamily="34" charset="0"/>
              </a:rPr>
              <a:t>orice</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fel</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pe</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raza</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municipiului</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P.Neamt</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p>
          <a:p>
            <a:pPr algn="just" fontAlgn="base">
              <a:spcBef>
                <a:spcPct val="0"/>
              </a:spcBef>
              <a:spcAft>
                <a:spcPct val="0"/>
              </a:spcAft>
              <a:buFont typeface="Wingdings" pitchFamily="2" charset="2"/>
              <a:buChar char="v"/>
            </a:pPr>
            <a:r>
              <a:rPr kumimoji="0" lang="en-US" sz="1000" b="0" i="0" u="none" strike="noStrike" cap="none" normalizeH="0" baseline="0" dirty="0" err="1" smtClean="0">
                <a:ln>
                  <a:noFill/>
                </a:ln>
                <a:solidFill>
                  <a:schemeClr val="tx1"/>
                </a:solidFill>
                <a:effectLst/>
                <a:latin typeface="Arial" pitchFamily="34" charset="0"/>
                <a:cs typeface="Arial" pitchFamily="34" charset="0"/>
              </a:rPr>
              <a:t>Impreuna</a:t>
            </a:r>
            <a:r>
              <a:rPr kumimoji="0" lang="en-US" sz="1000" b="0" i="0" u="none" strike="noStrike" cap="none" normalizeH="0" baseline="0" dirty="0" smtClean="0">
                <a:ln>
                  <a:noFill/>
                </a:ln>
                <a:solidFill>
                  <a:schemeClr val="tx1"/>
                </a:solidFill>
                <a:effectLst/>
                <a:latin typeface="Arial" pitchFamily="34" charset="0"/>
                <a:cs typeface="Arial" pitchFamily="34" charset="0"/>
              </a:rPr>
              <a:t> cu </a:t>
            </a:r>
            <a:r>
              <a:rPr kumimoji="0" lang="en-US" sz="1000" b="0" i="0" u="none" strike="noStrike" cap="none" normalizeH="0" baseline="0" dirty="0" err="1" smtClean="0">
                <a:ln>
                  <a:noFill/>
                </a:ln>
                <a:solidFill>
                  <a:schemeClr val="tx1"/>
                </a:solidFill>
                <a:effectLst/>
                <a:latin typeface="Arial" pitchFamily="34" charset="0"/>
                <a:cs typeface="Arial" pitchFamily="34" charset="0"/>
              </a:rPr>
              <a:t>reprezentantii</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Serviciului</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Gospodarie</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Comunala</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si</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Investitii</a:t>
            </a:r>
            <a:r>
              <a:rPr kumimoji="0" lang="en-US" sz="1000" b="0" i="0" u="none" strike="noStrike" cap="none" normalizeH="0" baseline="0" dirty="0" smtClean="0">
                <a:ln>
                  <a:noFill/>
                </a:ln>
                <a:solidFill>
                  <a:schemeClr val="tx1"/>
                </a:solidFill>
                <a:effectLst/>
                <a:latin typeface="Arial" pitchFamily="34" charset="0"/>
                <a:cs typeface="Arial" pitchFamily="34" charset="0"/>
              </a:rPr>
              <a:t> din </a:t>
            </a:r>
            <a:r>
              <a:rPr kumimoji="0" lang="en-US" sz="1000" b="0" i="0" u="none" strike="noStrike" cap="none" normalizeH="0" baseline="0" dirty="0" err="1" smtClean="0">
                <a:ln>
                  <a:noFill/>
                </a:ln>
                <a:solidFill>
                  <a:schemeClr val="tx1"/>
                </a:solidFill>
                <a:effectLst/>
                <a:latin typeface="Arial" pitchFamily="34" charset="0"/>
                <a:cs typeface="Arial" pitchFamily="34" charset="0"/>
              </a:rPr>
              <a:t>cadrul</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Primariei</a:t>
            </a:r>
            <a:r>
              <a:rPr kumimoji="0" lang="en-US" sz="1000" b="0" i="0" u="none" strike="noStrike" cap="none" normalizeH="0" baseline="0" dirty="0" smtClean="0">
                <a:ln>
                  <a:noFill/>
                </a:ln>
                <a:solidFill>
                  <a:schemeClr val="tx1"/>
                </a:solidFill>
                <a:effectLst/>
                <a:latin typeface="Arial" pitchFamily="34" charset="0"/>
                <a:cs typeface="Arial" pitchFamily="34" charset="0"/>
              </a:rPr>
              <a:t> au </a:t>
            </a:r>
            <a:r>
              <a:rPr kumimoji="0" lang="en-US" sz="1000" b="0" i="0" u="none" strike="noStrike" cap="none" normalizeH="0" baseline="0" dirty="0" err="1" smtClean="0">
                <a:ln>
                  <a:noFill/>
                </a:ln>
                <a:solidFill>
                  <a:schemeClr val="tx1"/>
                </a:solidFill>
                <a:effectLst/>
                <a:latin typeface="Arial" pitchFamily="34" charset="0"/>
                <a:cs typeface="Arial" pitchFamily="34" charset="0"/>
              </a:rPr>
              <a:t>verificat</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sursele</a:t>
            </a:r>
            <a:r>
              <a:rPr kumimoji="0" lang="en-US" sz="1000" b="0" i="0" u="none" strike="noStrike" cap="none" normalizeH="0" baseline="0" dirty="0" smtClean="0">
                <a:ln>
                  <a:noFill/>
                </a:ln>
                <a:solidFill>
                  <a:schemeClr val="tx1"/>
                </a:solidFill>
                <a:effectLst/>
                <a:latin typeface="Arial" pitchFamily="34" charset="0"/>
                <a:cs typeface="Arial" pitchFamily="34" charset="0"/>
              </a:rPr>
              <a:t> de </a:t>
            </a:r>
            <a:r>
              <a:rPr kumimoji="0" lang="en-US" sz="1000" b="0" i="0" u="none" strike="noStrike" cap="none" normalizeH="0" baseline="0" dirty="0" err="1" smtClean="0">
                <a:ln>
                  <a:noFill/>
                </a:ln>
                <a:solidFill>
                  <a:schemeClr val="tx1"/>
                </a:solidFill>
                <a:effectLst/>
                <a:latin typeface="Arial" pitchFamily="34" charset="0"/>
                <a:cs typeface="Arial" pitchFamily="34" charset="0"/>
              </a:rPr>
              <a:t>poluare</a:t>
            </a:r>
            <a:r>
              <a:rPr kumimoji="0" lang="en-US" sz="1000" b="0" i="0" u="none" strike="noStrike" cap="none" normalizeH="0" baseline="0" dirty="0" smtClean="0">
                <a:ln>
                  <a:noFill/>
                </a:ln>
                <a:solidFill>
                  <a:schemeClr val="tx1"/>
                </a:solidFill>
                <a:effectLst/>
                <a:latin typeface="Arial" pitchFamily="34" charset="0"/>
                <a:cs typeface="Arial" pitchFamily="34" charset="0"/>
              </a:rPr>
              <a:t> de </a:t>
            </a:r>
            <a:r>
              <a:rPr kumimoji="0" lang="en-US" sz="1000" b="0" i="0" u="none" strike="noStrike" cap="none" normalizeH="0" baseline="0" dirty="0" err="1" smtClean="0">
                <a:ln>
                  <a:noFill/>
                </a:ln>
                <a:solidFill>
                  <a:schemeClr val="tx1"/>
                </a:solidFill>
                <a:effectLst/>
                <a:latin typeface="Arial" pitchFamily="34" charset="0"/>
                <a:cs typeface="Arial" pitchFamily="34" charset="0"/>
              </a:rPr>
              <a:t>pe</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raul</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Bistrita</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si</a:t>
            </a:r>
            <a:r>
              <a:rPr kumimoji="0" lang="en-US" sz="1000" b="0" i="0" u="none" strike="noStrike" cap="none" normalizeH="0" baseline="0" dirty="0" smtClean="0">
                <a:ln>
                  <a:noFill/>
                </a:ln>
                <a:solidFill>
                  <a:schemeClr val="tx1"/>
                </a:solidFill>
                <a:effectLst/>
                <a:latin typeface="Arial" pitchFamily="34" charset="0"/>
                <a:cs typeface="Arial" pitchFamily="34" charset="0"/>
              </a:rPr>
              <a:t> a </a:t>
            </a:r>
            <a:r>
              <a:rPr kumimoji="0" lang="en-US" sz="1000" b="0" i="0" u="none" strike="noStrike" cap="none" normalizeH="0" baseline="0" dirty="0" err="1" smtClean="0">
                <a:ln>
                  <a:noFill/>
                </a:ln>
                <a:solidFill>
                  <a:schemeClr val="tx1"/>
                </a:solidFill>
                <a:effectLst/>
                <a:latin typeface="Arial" pitchFamily="34" charset="0"/>
                <a:cs typeface="Arial" pitchFamily="34" charset="0"/>
              </a:rPr>
              <a:t>paraielor</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adiacente</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luind</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masurile</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ce</a:t>
            </a:r>
            <a:r>
              <a:rPr kumimoji="0" lang="en-US" sz="1000" b="0" i="0" u="none" strike="noStrike" cap="none" normalizeH="0" baseline="0" dirty="0" smtClean="0">
                <a:ln>
                  <a:noFill/>
                </a:ln>
                <a:solidFill>
                  <a:schemeClr val="tx1"/>
                </a:solidFill>
                <a:effectLst/>
                <a:latin typeface="Arial" pitchFamily="34" charset="0"/>
                <a:cs typeface="Arial" pitchFamily="34" charset="0"/>
              </a:rPr>
              <a:t> s-au </a:t>
            </a:r>
            <a:r>
              <a:rPr kumimoji="0" lang="en-US" sz="1000" b="0" i="0" u="none" strike="noStrike" cap="none" normalizeH="0" baseline="0" dirty="0" err="1" smtClean="0">
                <a:ln>
                  <a:noFill/>
                </a:ln>
                <a:solidFill>
                  <a:schemeClr val="tx1"/>
                </a:solidFill>
                <a:effectLst/>
                <a:latin typeface="Arial" pitchFamily="34" charset="0"/>
                <a:cs typeface="Arial" pitchFamily="34" charset="0"/>
              </a:rPr>
              <a:t>impus</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astfel</a:t>
            </a:r>
            <a:r>
              <a:rPr kumimoji="0" lang="en-US" sz="1000" b="0" i="0" u="none" strike="noStrike" cap="none" normalizeH="0" baseline="0" dirty="0" smtClean="0">
                <a:ln>
                  <a:noFill/>
                </a:ln>
                <a:solidFill>
                  <a:schemeClr val="tx1"/>
                </a:solidFill>
                <a:effectLst/>
                <a:latin typeface="Arial" pitchFamily="34" charset="0"/>
                <a:cs typeface="Arial" pitchFamily="34" charset="0"/>
              </a:rPr>
              <a:t> ca </a:t>
            </a:r>
            <a:r>
              <a:rPr kumimoji="0" lang="en-US" sz="1000" b="0" i="0" u="none" strike="noStrike" cap="none" normalizeH="0" baseline="0" dirty="0" err="1" smtClean="0">
                <a:ln>
                  <a:noFill/>
                </a:ln>
                <a:solidFill>
                  <a:schemeClr val="tx1"/>
                </a:solidFill>
                <a:effectLst/>
                <a:latin typeface="Arial" pitchFamily="34" charset="0"/>
                <a:cs typeface="Arial" pitchFamily="34" charset="0"/>
              </a:rPr>
              <a:t>Regia</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Autonoma</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Apele</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Romane</a:t>
            </a:r>
            <a:r>
              <a:rPr kumimoji="0" lang="en-US" sz="1000" b="0" i="0" u="none" strike="noStrike" cap="none" normalizeH="0" baseline="0" dirty="0" smtClean="0">
                <a:ln>
                  <a:noFill/>
                </a:ln>
                <a:solidFill>
                  <a:schemeClr val="tx1"/>
                </a:solidFill>
                <a:effectLst/>
                <a:latin typeface="Arial" pitchFamily="34" charset="0"/>
                <a:cs typeface="Arial" pitchFamily="34" charset="0"/>
              </a:rPr>
              <a:t> a </a:t>
            </a:r>
            <a:r>
              <a:rPr kumimoji="0" lang="en-US" sz="1000" b="0" i="0" u="none" strike="noStrike" cap="none" normalizeH="0" baseline="0" dirty="0" err="1" smtClean="0">
                <a:ln>
                  <a:noFill/>
                </a:ln>
                <a:solidFill>
                  <a:schemeClr val="tx1"/>
                </a:solidFill>
                <a:effectLst/>
                <a:latin typeface="Arial" pitchFamily="34" charset="0"/>
                <a:cs typeface="Arial" pitchFamily="34" charset="0"/>
              </a:rPr>
              <a:t>demarat</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lucrarile</a:t>
            </a:r>
            <a:r>
              <a:rPr kumimoji="0" lang="en-US" sz="1000" b="0" i="0" u="none" strike="noStrike" cap="none" normalizeH="0" baseline="0" dirty="0" smtClean="0">
                <a:ln>
                  <a:noFill/>
                </a:ln>
                <a:solidFill>
                  <a:schemeClr val="tx1"/>
                </a:solidFill>
                <a:effectLst/>
                <a:latin typeface="Arial" pitchFamily="34" charset="0"/>
                <a:cs typeface="Arial" pitchFamily="34" charset="0"/>
              </a:rPr>
              <a:t> de </a:t>
            </a:r>
            <a:r>
              <a:rPr kumimoji="0" lang="en-US" sz="1000" b="0" i="0" u="none" strike="noStrike" cap="none" normalizeH="0" baseline="0" dirty="0" err="1" smtClean="0">
                <a:ln>
                  <a:noFill/>
                </a:ln>
                <a:solidFill>
                  <a:schemeClr val="tx1"/>
                </a:solidFill>
                <a:effectLst/>
                <a:latin typeface="Arial" pitchFamily="34" charset="0"/>
                <a:cs typeface="Arial" pitchFamily="34" charset="0"/>
              </a:rPr>
              <a:t>curatare</a:t>
            </a:r>
            <a:r>
              <a:rPr kumimoji="0" lang="en-US" sz="1000" b="0" i="0" u="none" strike="noStrike" cap="none" normalizeH="0" baseline="0" dirty="0" smtClean="0">
                <a:ln>
                  <a:noFill/>
                </a:ln>
                <a:solidFill>
                  <a:schemeClr val="tx1"/>
                </a:solidFill>
                <a:effectLst/>
                <a:latin typeface="Arial" pitchFamily="34" charset="0"/>
                <a:cs typeface="Arial" pitchFamily="34" charset="0"/>
              </a:rPr>
              <a:t> a </a:t>
            </a:r>
            <a:r>
              <a:rPr kumimoji="0" lang="en-US" sz="1000" b="0" i="0" u="none" strike="noStrike" cap="none" normalizeH="0" baseline="0" dirty="0" err="1" smtClean="0">
                <a:ln>
                  <a:noFill/>
                </a:ln>
                <a:solidFill>
                  <a:schemeClr val="tx1"/>
                </a:solidFill>
                <a:effectLst/>
                <a:latin typeface="Arial" pitchFamily="34" charset="0"/>
                <a:cs typeface="Arial" pitchFamily="34" charset="0"/>
              </a:rPr>
              <a:t>albiilor</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acestora</a:t>
            </a:r>
            <a:r>
              <a:rPr kumimoji="0" lang="en-US" sz="1000" b="0" i="0" u="none" strike="noStrike" cap="none" normalizeH="0" baseline="0" dirty="0" smtClean="0">
                <a:ln>
                  <a:noFill/>
                </a:ln>
                <a:solidFill>
                  <a:schemeClr val="tx1"/>
                </a:solidFill>
                <a:effectLst/>
                <a:latin typeface="Arial" pitchFamily="34"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De </a:t>
            </a:r>
            <a:r>
              <a:rPr kumimoji="0" lang="en-US" sz="1000" b="0" i="0" u="none" strike="noStrike" cap="none" normalizeH="0" baseline="0" dirty="0" err="1" smtClean="0">
                <a:ln>
                  <a:noFill/>
                </a:ln>
                <a:solidFill>
                  <a:schemeClr val="tx1"/>
                </a:solidFill>
                <a:effectLst/>
                <a:latin typeface="Arial" pitchFamily="34" charset="0"/>
                <a:cs typeface="Arial" pitchFamily="34" charset="0"/>
              </a:rPr>
              <a:t>asemenea</a:t>
            </a:r>
            <a:r>
              <a:rPr kumimoji="0" lang="en-US" sz="1000" b="0" i="0" u="none" strike="noStrike" cap="none" normalizeH="0" baseline="0" dirty="0" smtClean="0">
                <a:ln>
                  <a:noFill/>
                </a:ln>
                <a:solidFill>
                  <a:schemeClr val="tx1"/>
                </a:solidFill>
                <a:effectLst/>
                <a:latin typeface="Arial" pitchFamily="34" charset="0"/>
                <a:cs typeface="Arial" pitchFamily="34" charset="0"/>
              </a:rPr>
              <a:t> s-au </a:t>
            </a:r>
            <a:r>
              <a:rPr kumimoji="0" lang="en-US" sz="1000" b="0" i="0" u="none" strike="noStrike" cap="none" normalizeH="0" baseline="0" dirty="0" err="1" smtClean="0">
                <a:ln>
                  <a:noFill/>
                </a:ln>
                <a:solidFill>
                  <a:schemeClr val="tx1"/>
                </a:solidFill>
                <a:effectLst/>
                <a:latin typeface="Arial" pitchFamily="34" charset="0"/>
                <a:cs typeface="Arial" pitchFamily="34" charset="0"/>
              </a:rPr>
              <a:t>efectuat</a:t>
            </a:r>
            <a:r>
              <a:rPr kumimoji="0" lang="en-US" sz="1000" b="0" i="0" u="none" strike="noStrike" cap="none" normalizeH="0" baseline="0" dirty="0" smtClean="0">
                <a:ln>
                  <a:noFill/>
                </a:ln>
                <a:solidFill>
                  <a:schemeClr val="tx1"/>
                </a:solidFill>
                <a:effectLst/>
                <a:latin typeface="Arial" pitchFamily="34"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  - </a:t>
            </a:r>
            <a:r>
              <a:rPr kumimoji="0" lang="en-US" sz="1000" b="0" i="0" u="none" strike="noStrike" cap="none" normalizeH="0" baseline="0" dirty="0" err="1" smtClean="0">
                <a:ln>
                  <a:noFill/>
                </a:ln>
                <a:solidFill>
                  <a:schemeClr val="tx1"/>
                </a:solidFill>
                <a:effectLst/>
                <a:latin typeface="Arial" pitchFamily="34" charset="0"/>
                <a:cs typeface="Arial" pitchFamily="34" charset="0"/>
              </a:rPr>
              <a:t>verificarea</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existentei</a:t>
            </a:r>
            <a:r>
              <a:rPr kumimoji="0" lang="en-US" sz="1000" b="0" i="0" u="none" strike="noStrike" cap="none" normalizeH="0" baseline="0" dirty="0" smtClean="0">
                <a:ln>
                  <a:noFill/>
                </a:ln>
                <a:solidFill>
                  <a:schemeClr val="tx1"/>
                </a:solidFill>
                <a:effectLst/>
                <a:latin typeface="Arial" pitchFamily="34" charset="0"/>
                <a:cs typeface="Arial" pitchFamily="34" charset="0"/>
              </a:rPr>
              <a:t> de </a:t>
            </a:r>
            <a:r>
              <a:rPr kumimoji="0" lang="en-US" sz="1000" b="0" i="0" u="none" strike="noStrike" cap="none" normalizeH="0" baseline="0" dirty="0" err="1" smtClean="0">
                <a:ln>
                  <a:noFill/>
                </a:ln>
                <a:solidFill>
                  <a:schemeClr val="tx1"/>
                </a:solidFill>
                <a:effectLst/>
                <a:latin typeface="Arial" pitchFamily="34" charset="0"/>
                <a:cs typeface="Arial" pitchFamily="34" charset="0"/>
              </a:rPr>
              <a:t>contracte</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intre</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persoane</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fizice</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agenti</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economici</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si</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firmele</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specializate</a:t>
            </a:r>
            <a:r>
              <a:rPr kumimoji="0" lang="en-US" sz="1000" b="0" i="0" u="none" strike="noStrike" cap="none" normalizeH="0" baseline="0" dirty="0" smtClean="0">
                <a:ln>
                  <a:noFill/>
                </a:ln>
                <a:solidFill>
                  <a:schemeClr val="tx1"/>
                </a:solidFill>
                <a:effectLst/>
                <a:latin typeface="Arial" pitchFamily="34" charset="0"/>
                <a:cs typeface="Arial" pitchFamily="34" charset="0"/>
              </a:rPr>
              <a:t> de  </a:t>
            </a:r>
            <a:r>
              <a:rPr kumimoji="0" lang="en-US" sz="1000" b="0" i="0" u="none" strike="noStrike" cap="none" normalizeH="0" baseline="0" dirty="0" err="1" smtClean="0">
                <a:ln>
                  <a:noFill/>
                </a:ln>
                <a:solidFill>
                  <a:schemeClr val="tx1"/>
                </a:solidFill>
                <a:effectLst/>
                <a:latin typeface="Arial" pitchFamily="34" charset="0"/>
                <a:cs typeface="Arial" pitchFamily="34" charset="0"/>
              </a:rPr>
              <a:t>colectare</a:t>
            </a:r>
            <a:r>
              <a:rPr kumimoji="0" lang="en-US" sz="1000" b="0" i="0" u="none" strike="noStrike" cap="none" normalizeH="0" baseline="0" dirty="0" smtClean="0">
                <a:ln>
                  <a:noFill/>
                </a:ln>
                <a:solidFill>
                  <a:schemeClr val="tx1"/>
                </a:solidFill>
                <a:effectLst/>
                <a:latin typeface="Arial" pitchFamily="34" charset="0"/>
                <a:cs typeface="Arial" pitchFamily="34" charset="0"/>
              </a:rPr>
              <a:t> a </a:t>
            </a:r>
            <a:r>
              <a:rPr kumimoji="0" lang="en-US" sz="1000" b="0" i="0" u="none" strike="noStrike" cap="none" normalizeH="0" baseline="0" dirty="0" err="1" smtClean="0">
                <a:ln>
                  <a:noFill/>
                </a:ln>
                <a:solidFill>
                  <a:schemeClr val="tx1"/>
                </a:solidFill>
                <a:effectLst/>
                <a:latin typeface="Arial" pitchFamily="34" charset="0"/>
                <a:cs typeface="Arial" pitchFamily="34" charset="0"/>
              </a:rPr>
              <a:t>deseurilor</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menajere</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  - </a:t>
            </a:r>
            <a:r>
              <a:rPr kumimoji="0" lang="en-US" sz="1000" b="0" i="0" u="none" strike="noStrike" cap="none" normalizeH="0" baseline="0" dirty="0" err="1" smtClean="0">
                <a:ln>
                  <a:noFill/>
                </a:ln>
                <a:solidFill>
                  <a:schemeClr val="tx1"/>
                </a:solidFill>
                <a:effectLst/>
                <a:latin typeface="Arial" pitchFamily="34" charset="0"/>
                <a:cs typeface="Arial" pitchFamily="34" charset="0"/>
              </a:rPr>
              <a:t>verificarea</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programului</a:t>
            </a:r>
            <a:r>
              <a:rPr kumimoji="0" lang="en-US" sz="1000" b="0" i="0" u="none" strike="noStrike" cap="none" normalizeH="0" baseline="0" dirty="0" smtClean="0">
                <a:ln>
                  <a:noFill/>
                </a:ln>
                <a:solidFill>
                  <a:schemeClr val="tx1"/>
                </a:solidFill>
                <a:effectLst/>
                <a:latin typeface="Arial" pitchFamily="34" charset="0"/>
                <a:cs typeface="Arial" pitchFamily="34" charset="0"/>
              </a:rPr>
              <a:t> de </a:t>
            </a:r>
            <a:r>
              <a:rPr kumimoji="0" lang="en-US" sz="1000" b="0" i="0" u="none" strike="noStrike" cap="none" normalizeH="0" baseline="0" dirty="0" err="1" smtClean="0">
                <a:ln>
                  <a:noFill/>
                </a:ln>
                <a:solidFill>
                  <a:schemeClr val="tx1"/>
                </a:solidFill>
                <a:effectLst/>
                <a:latin typeface="Arial" pitchFamily="34" charset="0"/>
                <a:cs typeface="Arial" pitchFamily="34" charset="0"/>
              </a:rPr>
              <a:t>efectuare</a:t>
            </a:r>
            <a:r>
              <a:rPr kumimoji="0" lang="en-US" sz="1000" b="0" i="0" u="none" strike="noStrike" cap="none" normalizeH="0" baseline="0" dirty="0" smtClean="0">
                <a:ln>
                  <a:noFill/>
                </a:ln>
                <a:solidFill>
                  <a:schemeClr val="tx1"/>
                </a:solidFill>
                <a:effectLst/>
                <a:latin typeface="Arial" pitchFamily="34" charset="0"/>
                <a:cs typeface="Arial" pitchFamily="34" charset="0"/>
              </a:rPr>
              <a:t> a </a:t>
            </a:r>
            <a:r>
              <a:rPr kumimoji="0" lang="en-US" sz="1000" b="0" i="0" u="none" strike="noStrike" cap="none" normalizeH="0" baseline="0" dirty="0" err="1" smtClean="0">
                <a:ln>
                  <a:noFill/>
                </a:ln>
                <a:solidFill>
                  <a:schemeClr val="tx1"/>
                </a:solidFill>
                <a:effectLst/>
                <a:latin typeface="Arial" pitchFamily="34" charset="0"/>
                <a:cs typeface="Arial" pitchFamily="34" charset="0"/>
              </a:rPr>
              <a:t>curateniei</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stradale</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  - </a:t>
            </a:r>
            <a:r>
              <a:rPr kumimoji="0" lang="en-US" sz="1000" b="0" i="0" u="none" strike="noStrike" cap="none" normalizeH="0" baseline="0" dirty="0" err="1" smtClean="0">
                <a:ln>
                  <a:noFill/>
                </a:ln>
                <a:solidFill>
                  <a:schemeClr val="tx1"/>
                </a:solidFill>
                <a:effectLst/>
                <a:latin typeface="Arial" pitchFamily="34" charset="0"/>
                <a:cs typeface="Arial" pitchFamily="34" charset="0"/>
              </a:rPr>
              <a:t>monitorizarea</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si</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efectuarea</a:t>
            </a:r>
            <a:r>
              <a:rPr kumimoji="0" lang="en-US" sz="1000" b="0" i="0" u="none" strike="noStrike" cap="none" normalizeH="0" baseline="0" dirty="0" smtClean="0">
                <a:ln>
                  <a:noFill/>
                </a:ln>
                <a:solidFill>
                  <a:schemeClr val="tx1"/>
                </a:solidFill>
                <a:effectLst/>
                <a:latin typeface="Arial" pitchFamily="34" charset="0"/>
                <a:cs typeface="Arial" pitchFamily="34" charset="0"/>
              </a:rPr>
              <a:t> de </a:t>
            </a:r>
            <a:r>
              <a:rPr kumimoji="0" lang="en-US" sz="1000" b="0" i="0" u="none" strike="noStrike" cap="none" normalizeH="0" baseline="0" dirty="0" err="1" smtClean="0">
                <a:ln>
                  <a:noFill/>
                </a:ln>
                <a:solidFill>
                  <a:schemeClr val="tx1"/>
                </a:solidFill>
                <a:effectLst/>
                <a:latin typeface="Arial" pitchFamily="34" charset="0"/>
                <a:cs typeface="Arial" pitchFamily="34" charset="0"/>
              </a:rPr>
              <a:t>masuri</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specifice</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politienesti</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pande</a:t>
            </a:r>
            <a:r>
              <a:rPr kumimoji="0" lang="en-US" sz="1000" b="0" i="0" u="none" strike="noStrike" cap="none" normalizeH="0" baseline="0" dirty="0" smtClean="0">
                <a:ln>
                  <a:noFill/>
                </a:ln>
                <a:solidFill>
                  <a:schemeClr val="tx1"/>
                </a:solidFill>
                <a:effectLst/>
                <a:latin typeface="Arial" pitchFamily="34" charset="0"/>
                <a:cs typeface="Arial" pitchFamily="34" charset="0"/>
              </a:rPr>
              <a:t>) in </a:t>
            </a:r>
            <a:r>
              <a:rPr kumimoji="0" lang="en-US" sz="1000" b="0" i="0" u="none" strike="noStrike" cap="none" normalizeH="0" baseline="0" dirty="0" err="1" smtClean="0">
                <a:ln>
                  <a:noFill/>
                </a:ln>
                <a:solidFill>
                  <a:schemeClr val="tx1"/>
                </a:solidFill>
                <a:effectLst/>
                <a:latin typeface="Arial" pitchFamily="34" charset="0"/>
                <a:cs typeface="Arial" pitchFamily="34" charset="0"/>
              </a:rPr>
              <a:t>locurile</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pretabile</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depozitarii</a:t>
            </a:r>
            <a:r>
              <a:rPr kumimoji="0" lang="en-US" sz="1000" b="0" i="0" u="none" strike="noStrike" cap="none" normalizeH="0" baseline="0" dirty="0" smtClean="0">
                <a:ln>
                  <a:noFill/>
                </a:ln>
                <a:solidFill>
                  <a:schemeClr val="tx1"/>
                </a:solidFill>
                <a:effectLst/>
                <a:latin typeface="Arial" pitchFamily="34" charset="0"/>
                <a:cs typeface="Arial" pitchFamily="34" charset="0"/>
              </a:rPr>
              <a:t> de </a:t>
            </a:r>
            <a:r>
              <a:rPr kumimoji="0" lang="en-US" sz="1000" b="0" i="0" u="none" strike="noStrike" cap="none" normalizeH="0" baseline="0" dirty="0" err="1" smtClean="0">
                <a:ln>
                  <a:noFill/>
                </a:ln>
                <a:solidFill>
                  <a:schemeClr val="tx1"/>
                </a:solidFill>
                <a:effectLst/>
                <a:latin typeface="Arial" pitchFamily="34" charset="0"/>
                <a:cs typeface="Arial" pitchFamily="34" charset="0"/>
              </a:rPr>
              <a:t>deseuri</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menajere</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resturi</a:t>
            </a:r>
            <a:r>
              <a:rPr kumimoji="0" lang="en-US" sz="1000" b="0" i="0" u="none" strike="noStrike" cap="none" normalizeH="0" baseline="0" dirty="0" smtClean="0">
                <a:ln>
                  <a:noFill/>
                </a:ln>
                <a:solidFill>
                  <a:schemeClr val="tx1"/>
                </a:solidFill>
                <a:effectLst/>
                <a:latin typeface="Arial" pitchFamily="34" charset="0"/>
                <a:cs typeface="Arial" pitchFamily="34" charset="0"/>
              </a:rPr>
              <a:t> de </a:t>
            </a:r>
            <a:r>
              <a:rPr kumimoji="0" lang="en-US" sz="1000" b="0" i="0" u="none" strike="noStrike" cap="none" normalizeH="0" baseline="0" dirty="0" err="1" smtClean="0">
                <a:ln>
                  <a:noFill/>
                </a:ln>
                <a:solidFill>
                  <a:schemeClr val="tx1"/>
                </a:solidFill>
                <a:effectLst/>
                <a:latin typeface="Arial" pitchFamily="34" charset="0"/>
                <a:cs typeface="Arial" pitchFamily="34" charset="0"/>
              </a:rPr>
              <a:t>materiale</a:t>
            </a:r>
            <a:r>
              <a:rPr kumimoji="0" lang="en-US" sz="1000" b="0" i="0" u="none" strike="noStrike" cap="none" normalizeH="0" baseline="0" dirty="0" smtClean="0">
                <a:ln>
                  <a:noFill/>
                </a:ln>
                <a:solidFill>
                  <a:schemeClr val="tx1"/>
                </a:solidFill>
                <a:effectLst/>
                <a:latin typeface="Arial" pitchFamily="34" charset="0"/>
                <a:cs typeface="Arial" pitchFamily="34" charset="0"/>
              </a:rPr>
              <a:t> de </a:t>
            </a:r>
            <a:r>
              <a:rPr kumimoji="0" lang="en-US" sz="1000" b="0" i="0" u="none" strike="noStrike" cap="none" normalizeH="0" baseline="0" dirty="0" err="1" smtClean="0">
                <a:ln>
                  <a:noFill/>
                </a:ln>
                <a:solidFill>
                  <a:schemeClr val="tx1"/>
                </a:solidFill>
                <a:effectLst/>
                <a:latin typeface="Arial" pitchFamily="34" charset="0"/>
                <a:cs typeface="Arial" pitchFamily="34" charset="0"/>
              </a:rPr>
              <a:t>constructie</a:t>
            </a:r>
            <a:r>
              <a:rPr kumimoji="0" lang="en-US" sz="1000" b="0" i="0" u="none" strike="noStrike" cap="none" normalizeH="0" baseline="0" dirty="0" smtClean="0">
                <a:ln>
                  <a:noFill/>
                </a:ln>
                <a:solidFill>
                  <a:schemeClr val="tx1"/>
                </a:solidFill>
                <a:effectLst/>
                <a:latin typeface="Arial" pitchFamily="34" charset="0"/>
                <a:cs typeface="Arial" pitchFamily="34" charset="0"/>
              </a:rPr>
              <a:t>, etc..</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  - </a:t>
            </a:r>
            <a:r>
              <a:rPr kumimoji="0" lang="en-US" sz="1000" b="0" i="0" u="none" strike="noStrike" cap="none" normalizeH="0" baseline="0" dirty="0" err="1" smtClean="0">
                <a:ln>
                  <a:noFill/>
                </a:ln>
                <a:solidFill>
                  <a:schemeClr val="tx1"/>
                </a:solidFill>
                <a:effectLst/>
                <a:latin typeface="Arial" pitchFamily="34" charset="0"/>
                <a:cs typeface="Arial" pitchFamily="34" charset="0"/>
              </a:rPr>
              <a:t>verificarea</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modului</a:t>
            </a:r>
            <a:r>
              <a:rPr kumimoji="0" lang="en-US" sz="1000" b="0" i="0" u="none" strike="noStrike" cap="none" normalizeH="0" baseline="0" dirty="0" smtClean="0">
                <a:ln>
                  <a:noFill/>
                </a:ln>
                <a:solidFill>
                  <a:schemeClr val="tx1"/>
                </a:solidFill>
                <a:effectLst/>
                <a:latin typeface="Arial" pitchFamily="34" charset="0"/>
                <a:cs typeface="Arial" pitchFamily="34" charset="0"/>
              </a:rPr>
              <a:t> in care </a:t>
            </a:r>
            <a:r>
              <a:rPr kumimoji="0" lang="en-US" sz="1000" b="0" i="0" u="none" strike="noStrike" cap="none" normalizeH="0" baseline="0" dirty="0" err="1" smtClean="0">
                <a:ln>
                  <a:noFill/>
                </a:ln>
                <a:solidFill>
                  <a:schemeClr val="tx1"/>
                </a:solidFill>
                <a:effectLst/>
                <a:latin typeface="Arial" pitchFamily="34" charset="0"/>
                <a:cs typeface="Arial" pitchFamily="34" charset="0"/>
              </a:rPr>
              <a:t>societatile</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specializate</a:t>
            </a:r>
            <a:r>
              <a:rPr kumimoji="0" lang="en-US" sz="1000" b="0" i="0" u="none" strike="noStrike" cap="none" normalizeH="0" baseline="0" dirty="0" smtClean="0">
                <a:ln>
                  <a:noFill/>
                </a:ln>
                <a:solidFill>
                  <a:schemeClr val="tx1"/>
                </a:solidFill>
                <a:effectLst/>
                <a:latin typeface="Arial" pitchFamily="34" charset="0"/>
                <a:cs typeface="Arial" pitchFamily="34" charset="0"/>
              </a:rPr>
              <a:t> in  </a:t>
            </a:r>
            <a:r>
              <a:rPr kumimoji="0" lang="en-US" sz="1000" b="0" i="0" u="none" strike="noStrike" cap="none" normalizeH="0" baseline="0" dirty="0" err="1" smtClean="0">
                <a:ln>
                  <a:noFill/>
                </a:ln>
                <a:solidFill>
                  <a:schemeClr val="tx1"/>
                </a:solidFill>
                <a:effectLst/>
                <a:latin typeface="Arial" pitchFamily="34" charset="0"/>
                <a:cs typeface="Arial" pitchFamily="34" charset="0"/>
              </a:rPr>
              <a:t>curatenia</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orasului</a:t>
            </a:r>
            <a:r>
              <a:rPr kumimoji="0" lang="en-US" sz="1000" b="0" i="0" u="none" strike="noStrike" cap="none" normalizeH="0" baseline="0" dirty="0" smtClean="0">
                <a:ln>
                  <a:noFill/>
                </a:ln>
                <a:solidFill>
                  <a:schemeClr val="tx1"/>
                </a:solidFill>
                <a:effectLst/>
                <a:latin typeface="Arial" pitchFamily="34" charset="0"/>
                <a:cs typeface="Arial" pitchFamily="34" charset="0"/>
              </a:rPr>
              <a:t> (SC </a:t>
            </a:r>
            <a:r>
              <a:rPr kumimoji="0" lang="en-US" sz="1000" b="0" i="0" u="none" strike="noStrike" cap="none" normalizeH="0" baseline="0" dirty="0" err="1" smtClean="0">
                <a:ln>
                  <a:noFill/>
                </a:ln>
                <a:solidFill>
                  <a:schemeClr val="tx1"/>
                </a:solidFill>
                <a:effectLst/>
                <a:latin typeface="Arial" pitchFamily="34" charset="0"/>
                <a:cs typeface="Arial" pitchFamily="34" charset="0"/>
              </a:rPr>
              <a:t>Brantner</a:t>
            </a:r>
            <a:r>
              <a:rPr kumimoji="0" lang="en-US" sz="1000" b="0" i="0" u="none" strike="noStrike" cap="none" normalizeH="0" baseline="0" dirty="0" smtClean="0">
                <a:ln>
                  <a:noFill/>
                </a:ln>
                <a:solidFill>
                  <a:schemeClr val="tx1"/>
                </a:solidFill>
                <a:effectLst/>
                <a:latin typeface="Arial" pitchFamily="34" charset="0"/>
                <a:cs typeface="Arial" pitchFamily="34" charset="0"/>
              </a:rPr>
              <a:t> SA, SC </a:t>
            </a:r>
            <a:r>
              <a:rPr kumimoji="0" lang="en-US" sz="1000" b="0" i="0" u="none" strike="noStrike" cap="none" normalizeH="0" baseline="0" dirty="0" err="1" smtClean="0">
                <a:ln>
                  <a:noFill/>
                </a:ln>
                <a:solidFill>
                  <a:schemeClr val="tx1"/>
                </a:solidFill>
                <a:effectLst/>
                <a:latin typeface="Arial" pitchFamily="34" charset="0"/>
                <a:cs typeface="Arial" pitchFamily="34" charset="0"/>
              </a:rPr>
              <a:t>Salubritas</a:t>
            </a:r>
            <a:r>
              <a:rPr kumimoji="0" lang="en-US" sz="1000" b="0" i="0" u="none" strike="noStrike" cap="none" normalizeH="0" baseline="0" dirty="0" smtClean="0">
                <a:ln>
                  <a:noFill/>
                </a:ln>
                <a:solidFill>
                  <a:schemeClr val="tx1"/>
                </a:solidFill>
                <a:effectLst/>
                <a:latin typeface="Arial" pitchFamily="34" charset="0"/>
                <a:cs typeface="Arial" pitchFamily="34" charset="0"/>
              </a:rPr>
              <a:t> SA, SC Urban SA) </a:t>
            </a:r>
            <a:r>
              <a:rPr kumimoji="0" lang="en-US" sz="1000" b="0" i="0" u="none" strike="noStrike" cap="none" normalizeH="0" baseline="0" dirty="0" err="1" smtClean="0">
                <a:ln>
                  <a:noFill/>
                </a:ln>
                <a:solidFill>
                  <a:schemeClr val="tx1"/>
                </a:solidFill>
                <a:effectLst/>
                <a:latin typeface="Arial" pitchFamily="34" charset="0"/>
                <a:cs typeface="Arial" pitchFamily="34" charset="0"/>
              </a:rPr>
              <a:t>isi</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desfasoara</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activitatea</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ocazie</a:t>
            </a:r>
            <a:r>
              <a:rPr kumimoji="0" lang="en-US" sz="1000" b="0" i="0" u="none" strike="noStrike" cap="none" normalizeH="0" baseline="0" dirty="0" smtClean="0">
                <a:ln>
                  <a:noFill/>
                </a:ln>
                <a:solidFill>
                  <a:schemeClr val="tx1"/>
                </a:solidFill>
                <a:effectLst/>
                <a:latin typeface="Arial" pitchFamily="34" charset="0"/>
                <a:cs typeface="Arial" pitchFamily="34" charset="0"/>
              </a:rPr>
              <a:t> cu care au </a:t>
            </a:r>
            <a:r>
              <a:rPr kumimoji="0" lang="en-US" sz="1000" b="0" i="0" u="none" strike="noStrike" cap="none" normalizeH="0" baseline="0" dirty="0" err="1" smtClean="0">
                <a:ln>
                  <a:noFill/>
                </a:ln>
                <a:solidFill>
                  <a:schemeClr val="tx1"/>
                </a:solidFill>
                <a:effectLst/>
                <a:latin typeface="Arial" pitchFamily="34" charset="0"/>
                <a:cs typeface="Arial" pitchFamily="34" charset="0"/>
              </a:rPr>
              <a:t>fost</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atentionate</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privind</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neregulile</a:t>
            </a:r>
            <a:r>
              <a:rPr kumimoji="0" lang="en-US" sz="1000" b="0" i="0" u="none" strike="noStrike" cap="none" normalizeH="0" baseline="0" dirty="0" smtClean="0">
                <a:ln>
                  <a:noFill/>
                </a:ln>
                <a:solidFill>
                  <a:schemeClr val="tx1"/>
                </a:solidFill>
                <a:effectLst/>
                <a:latin typeface="Arial" pitchFamily="34" charset="0"/>
                <a:cs typeface="Arial" pitchFamily="34" charset="0"/>
              </a:rPr>
              <a:t> din </a:t>
            </a:r>
            <a:r>
              <a:rPr kumimoji="0" lang="en-US" sz="1000" b="0" i="0" u="none" strike="noStrike" cap="none" normalizeH="0" baseline="0" dirty="0" err="1" smtClean="0">
                <a:ln>
                  <a:noFill/>
                </a:ln>
                <a:solidFill>
                  <a:schemeClr val="tx1"/>
                </a:solidFill>
                <a:effectLst/>
                <a:latin typeface="Arial" pitchFamily="34" charset="0"/>
                <a:cs typeface="Arial" pitchFamily="34" charset="0"/>
              </a:rPr>
              <a:t>teren</a:t>
            </a:r>
            <a:r>
              <a:rPr kumimoji="0" lang="en-US" sz="1000" b="0" i="0" u="none" strike="noStrike" cap="none" normalizeH="0" baseline="0" dirty="0" smtClean="0">
                <a:ln>
                  <a:noFill/>
                </a:ln>
                <a:solidFill>
                  <a:schemeClr val="tx1"/>
                </a:solidFill>
                <a:effectLst/>
                <a:latin typeface="Arial" pitchFamily="34" charset="0"/>
                <a:cs typeface="Arial" pitchFamily="34" charset="0"/>
              </a:rPr>
              <a:t> cu </a:t>
            </a:r>
            <a:r>
              <a:rPr kumimoji="0" lang="en-US" sz="1000" b="0" i="0" u="none" strike="noStrike" cap="none" normalizeH="0" baseline="0" dirty="0" err="1" smtClean="0">
                <a:ln>
                  <a:noFill/>
                </a:ln>
                <a:solidFill>
                  <a:schemeClr val="tx1"/>
                </a:solidFill>
                <a:effectLst/>
                <a:latin typeface="Arial" pitchFamily="34" charset="0"/>
                <a:cs typeface="Arial" pitchFamily="34" charset="0"/>
              </a:rPr>
              <a:t>europubelele</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distruse</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gunoaiele</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neridicate</a:t>
            </a:r>
            <a:r>
              <a:rPr kumimoji="0" lang="en-US" sz="1000" b="0" i="0" u="none" strike="noStrike" cap="none" normalizeH="0" baseline="0" dirty="0" smtClean="0">
                <a:ln>
                  <a:noFill/>
                </a:ln>
                <a:solidFill>
                  <a:schemeClr val="tx1"/>
                </a:solidFill>
                <a:effectLst/>
                <a:latin typeface="Arial" pitchFamily="34" charset="0"/>
                <a:cs typeface="Arial" pitchFamily="34" charset="0"/>
              </a:rPr>
              <a:t> la </a:t>
            </a:r>
            <a:r>
              <a:rPr kumimoji="0" lang="en-US" sz="1000" b="0" i="0" u="none" strike="noStrike" cap="none" normalizeH="0" baseline="0" dirty="0" err="1" smtClean="0">
                <a:ln>
                  <a:noFill/>
                </a:ln>
                <a:solidFill>
                  <a:schemeClr val="tx1"/>
                </a:solidFill>
                <a:effectLst/>
                <a:latin typeface="Arial" pitchFamily="34" charset="0"/>
                <a:cs typeface="Arial" pitchFamily="34" charset="0"/>
              </a:rPr>
              <a:t>timp</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neincheierea</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contractelor</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individuale</a:t>
            </a:r>
            <a:r>
              <a:rPr kumimoji="0" lang="en-US" sz="1000" b="0" i="0" u="none" strike="noStrike" cap="none" normalizeH="0" baseline="0" dirty="0" smtClean="0">
                <a:ln>
                  <a:noFill/>
                </a:ln>
                <a:solidFill>
                  <a:schemeClr val="tx1"/>
                </a:solidFill>
                <a:effectLst/>
                <a:latin typeface="Arial" pitchFamily="34" charset="0"/>
                <a:cs typeface="Arial" pitchFamily="34" charset="0"/>
              </a:rPr>
              <a:t> de </a:t>
            </a:r>
            <a:r>
              <a:rPr kumimoji="0" lang="en-US" sz="1000" b="0" i="0" u="none" strike="noStrike" cap="none" normalizeH="0" baseline="0" dirty="0" err="1" smtClean="0">
                <a:ln>
                  <a:noFill/>
                </a:ln>
                <a:solidFill>
                  <a:schemeClr val="tx1"/>
                </a:solidFill>
                <a:effectLst/>
                <a:latin typeface="Arial" pitchFamily="34" charset="0"/>
                <a:cs typeface="Arial" pitchFamily="34" charset="0"/>
              </a:rPr>
              <a:t>ridicarea</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deseurilor</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menajere</a:t>
            </a:r>
            <a:r>
              <a:rPr kumimoji="0" lang="en-US" sz="1000" b="0" i="0" u="none" strike="noStrike" cap="none" normalizeH="0" baseline="0" dirty="0" smtClean="0">
                <a:ln>
                  <a:noFill/>
                </a:ln>
                <a:solidFill>
                  <a:schemeClr val="tx1"/>
                </a:solidFill>
                <a:effectLst/>
                <a:latin typeface="Arial" pitchFamily="34" charset="0"/>
                <a:cs typeface="Arial" pitchFamily="34" charset="0"/>
              </a:rPr>
              <a:t>  cu </a:t>
            </a:r>
            <a:r>
              <a:rPr kumimoji="0" lang="en-US" sz="1000" b="0" i="0" u="none" strike="noStrike" cap="none" normalizeH="0" baseline="0" dirty="0" err="1" smtClean="0">
                <a:ln>
                  <a:noFill/>
                </a:ln>
                <a:solidFill>
                  <a:schemeClr val="tx1"/>
                </a:solidFill>
                <a:effectLst/>
                <a:latin typeface="Arial" pitchFamily="34" charset="0"/>
                <a:cs typeface="Arial" pitchFamily="34" charset="0"/>
              </a:rPr>
              <a:t>persoanele</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fizice</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si</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juridice</a:t>
            </a:r>
            <a:r>
              <a:rPr kumimoji="0" lang="en-US" sz="1000" b="0" i="0" u="none" strike="noStrike" cap="none" normalizeH="0" baseline="0" dirty="0" smtClean="0">
                <a:ln>
                  <a:noFill/>
                </a:ln>
                <a:solidFill>
                  <a:schemeClr val="tx1"/>
                </a:solidFill>
                <a:effectLst/>
                <a:latin typeface="Arial" pitchFamily="34"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  - </a:t>
            </a:r>
            <a:r>
              <a:rPr kumimoji="0" lang="en-US" sz="1000" b="0" i="0" u="none" strike="noStrike" cap="none" normalizeH="0" baseline="0" dirty="0" err="1" smtClean="0">
                <a:ln>
                  <a:noFill/>
                </a:ln>
                <a:solidFill>
                  <a:schemeClr val="tx1"/>
                </a:solidFill>
                <a:effectLst/>
                <a:latin typeface="Arial" pitchFamily="34" charset="0"/>
                <a:cs typeface="Arial" pitchFamily="34" charset="0"/>
              </a:rPr>
              <a:t>efectuarea</a:t>
            </a:r>
            <a:r>
              <a:rPr kumimoji="0" lang="en-US" sz="1000" b="0" i="0" u="none" strike="noStrike" cap="none" normalizeH="0" baseline="0" dirty="0" smtClean="0">
                <a:ln>
                  <a:noFill/>
                </a:ln>
                <a:solidFill>
                  <a:schemeClr val="tx1"/>
                </a:solidFill>
                <a:effectLst/>
                <a:latin typeface="Arial" pitchFamily="34" charset="0"/>
                <a:cs typeface="Arial" pitchFamily="34" charset="0"/>
              </a:rPr>
              <a:t> de </a:t>
            </a:r>
            <a:r>
              <a:rPr kumimoji="0" lang="en-US" sz="1000" b="0" i="0" u="none" strike="noStrike" cap="none" normalizeH="0" baseline="0" dirty="0" err="1" smtClean="0">
                <a:ln>
                  <a:noFill/>
                </a:ln>
                <a:solidFill>
                  <a:schemeClr val="tx1"/>
                </a:solidFill>
                <a:effectLst/>
                <a:latin typeface="Arial" pitchFamily="34" charset="0"/>
                <a:cs typeface="Arial" pitchFamily="34" charset="0"/>
              </a:rPr>
              <a:t>informari</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catre</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Primaria</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P.Neamt</a:t>
            </a:r>
            <a:r>
              <a:rPr kumimoji="0" lang="en-US" sz="1000" b="0" i="0" u="none" strike="noStrike" cap="none" normalizeH="0" baseline="0" dirty="0" smtClean="0">
                <a:ln>
                  <a:noFill/>
                </a:ln>
                <a:solidFill>
                  <a:schemeClr val="tx1"/>
                </a:solidFill>
                <a:effectLst/>
                <a:latin typeface="Arial" pitchFamily="34" charset="0"/>
                <a:cs typeface="Arial" pitchFamily="34" charset="0"/>
              </a:rPr>
              <a:t> in </a:t>
            </a:r>
            <a:r>
              <a:rPr kumimoji="0" lang="en-US" sz="1000" b="0" i="0" u="none" strike="noStrike" cap="none" normalizeH="0" baseline="0" dirty="0" err="1" smtClean="0">
                <a:ln>
                  <a:noFill/>
                </a:ln>
                <a:solidFill>
                  <a:schemeClr val="tx1"/>
                </a:solidFill>
                <a:effectLst/>
                <a:latin typeface="Arial" pitchFamily="34" charset="0"/>
                <a:cs typeface="Arial" pitchFamily="34" charset="0"/>
              </a:rPr>
              <a:t>ceea</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ce</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priveste</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neregulile</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constatate</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precum</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si</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informari</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prin</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mijloacele</a:t>
            </a:r>
            <a:r>
              <a:rPr kumimoji="0" lang="en-US" sz="1000" b="0" i="0" u="none" strike="noStrike" cap="none" normalizeH="0" baseline="0" dirty="0" smtClean="0">
                <a:ln>
                  <a:noFill/>
                </a:ln>
                <a:solidFill>
                  <a:schemeClr val="tx1"/>
                </a:solidFill>
                <a:effectLst/>
                <a:latin typeface="Arial" pitchFamily="34" charset="0"/>
                <a:cs typeface="Arial" pitchFamily="34" charset="0"/>
              </a:rPr>
              <a:t> mass-media a </a:t>
            </a:r>
            <a:r>
              <a:rPr kumimoji="0" lang="en-US" sz="1000" b="0" i="0" u="none" strike="noStrike" cap="none" normalizeH="0" baseline="0" dirty="0" err="1" smtClean="0">
                <a:ln>
                  <a:noFill/>
                </a:ln>
                <a:solidFill>
                  <a:schemeClr val="tx1"/>
                </a:solidFill>
                <a:effectLst/>
                <a:latin typeface="Arial" pitchFamily="34" charset="0"/>
                <a:cs typeface="Arial" pitchFamily="34" charset="0"/>
              </a:rPr>
              <a:t>populatiei</a:t>
            </a:r>
            <a:r>
              <a:rPr kumimoji="0" lang="en-US" sz="1000" b="0" i="0" u="none" strike="noStrike" cap="none" normalizeH="0" baseline="0" dirty="0" smtClean="0">
                <a:ln>
                  <a:noFill/>
                </a:ln>
                <a:solidFill>
                  <a:schemeClr val="tx1"/>
                </a:solidFill>
                <a:effectLst/>
                <a:latin typeface="Arial" pitchFamily="34" charset="0"/>
                <a:cs typeface="Arial" pitchFamily="34" charset="0"/>
              </a:rPr>
              <a:t> in </a:t>
            </a:r>
            <a:r>
              <a:rPr kumimoji="0" lang="en-US" sz="1000" b="0" i="0" u="none" strike="noStrike" cap="none" normalizeH="0" baseline="0" dirty="0" err="1" smtClean="0">
                <a:ln>
                  <a:noFill/>
                </a:ln>
                <a:solidFill>
                  <a:schemeClr val="tx1"/>
                </a:solidFill>
                <a:effectLst/>
                <a:latin typeface="Arial" pitchFamily="34" charset="0"/>
                <a:cs typeface="Arial" pitchFamily="34" charset="0"/>
              </a:rPr>
              <a:t>vederea</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respectarii</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legilor</a:t>
            </a:r>
            <a:r>
              <a:rPr kumimoji="0" lang="en-US" sz="1000" b="0" i="0" u="none" strike="noStrike" cap="none" normalizeH="0" baseline="0" dirty="0" smtClean="0">
                <a:ln>
                  <a:noFill/>
                </a:ln>
                <a:solidFill>
                  <a:schemeClr val="tx1"/>
                </a:solidFill>
                <a:effectLst/>
                <a:latin typeface="Arial" pitchFamily="34" charset="0"/>
                <a:cs typeface="Arial" pitchFamily="34" charset="0"/>
              </a:rPr>
              <a:t> in </a:t>
            </a:r>
            <a:r>
              <a:rPr kumimoji="0" lang="en-US" sz="1000" b="0" i="0" u="none" strike="noStrike" cap="none" normalizeH="0" baseline="0" dirty="0" err="1" smtClean="0">
                <a:ln>
                  <a:noFill/>
                </a:ln>
                <a:solidFill>
                  <a:schemeClr val="tx1"/>
                </a:solidFill>
                <a:effectLst/>
                <a:latin typeface="Arial" pitchFamily="34" charset="0"/>
                <a:cs typeface="Arial" pitchFamily="34" charset="0"/>
              </a:rPr>
              <a:t>vigoare</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privind</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protectia</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1000" b="0" i="0" u="none" strike="noStrike" cap="none" normalizeH="0" baseline="0" dirty="0" err="1" smtClean="0">
                <a:ln>
                  <a:noFill/>
                </a:ln>
                <a:solidFill>
                  <a:schemeClr val="tx1"/>
                </a:solidFill>
                <a:effectLst/>
                <a:latin typeface="Arial" pitchFamily="34" charset="0"/>
                <a:cs typeface="Arial" pitchFamily="34" charset="0"/>
              </a:rPr>
              <a:t>mediului</a:t>
            </a:r>
            <a:r>
              <a:rPr kumimoji="0" lang="en-US" sz="1000" b="0" i="0" u="none" strike="noStrike" cap="none" normalizeH="0" baseline="0" dirty="0" smtClean="0">
                <a:ln>
                  <a:noFill/>
                </a:ln>
                <a:solidFill>
                  <a:schemeClr val="tx1"/>
                </a:solidFill>
                <a:effectLst/>
                <a:latin typeface="Arial" pitchFamily="34"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v"/>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wipe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152400" y="0"/>
          <a:ext cx="8991600" cy="3048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5"/>
          <p:cNvGraphicFramePr>
            <a:graphicFrameLocks/>
          </p:cNvGraphicFramePr>
          <p:nvPr/>
        </p:nvGraphicFramePr>
        <p:xfrm>
          <a:off x="228600" y="3124200"/>
          <a:ext cx="8915400" cy="3733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cover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AutoShape 6"/>
          <p:cNvSpPr>
            <a:spLocks noChangeArrowheads="1"/>
          </p:cNvSpPr>
          <p:nvPr/>
        </p:nvSpPr>
        <p:spPr bwMode="auto">
          <a:xfrm>
            <a:off x="2590800" y="228600"/>
            <a:ext cx="3997815" cy="762000"/>
          </a:xfrm>
          <a:prstGeom prst="downArrowCallout">
            <a:avLst>
              <a:gd name="adj1" fmla="val 187206"/>
              <a:gd name="adj2" fmla="val 187206"/>
              <a:gd name="adj3" fmla="val 16667"/>
              <a:gd name="adj4" fmla="val 66667"/>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t-IT" sz="2000" b="1" i="0" u="none" strike="noStrike" cap="none" normalizeH="0" baseline="0" dirty="0" smtClean="0">
                <a:ln>
                  <a:noFill/>
                </a:ln>
                <a:solidFill>
                  <a:schemeClr val="tx1"/>
                </a:solidFill>
                <a:effectLst/>
                <a:latin typeface="Arial" pitchFamily="34" charset="0"/>
                <a:cs typeface="Arial" pitchFamily="34" charset="0"/>
              </a:rPr>
              <a:t>OBIECTIVE GENERALE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03" name="Text Box 7"/>
          <p:cNvSpPr txBox="1">
            <a:spLocks noChangeArrowheads="1"/>
          </p:cNvSpPr>
          <p:nvPr/>
        </p:nvSpPr>
        <p:spPr bwMode="auto">
          <a:xfrm>
            <a:off x="228600" y="1447800"/>
            <a:ext cx="8763472" cy="5051425"/>
          </a:xfrm>
          <a:prstGeom prst="rect">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457200" marR="381000" lvl="1" indent="0" algn="just" defTabSz="914400" rtl="0" eaLnBrk="1" fontAlgn="base" latinLnBrk="0" hangingPunct="1">
              <a:lnSpc>
                <a:spcPct val="100000"/>
              </a:lnSpc>
              <a:spcBef>
                <a:spcPct val="0"/>
              </a:spcBef>
              <a:spcAft>
                <a:spcPts val="1000"/>
              </a:spcAft>
              <a:buClrTx/>
              <a:buSzTx/>
              <a:buFontTx/>
              <a:buNone/>
              <a:tabLst/>
            </a:pPr>
            <a:r>
              <a:rPr kumimoji="0" lang="it-IT" sz="1600" b="1" i="0" u="none" strike="noStrike" cap="none" normalizeH="0" baseline="0" dirty="0" smtClean="0">
                <a:ln>
                  <a:noFill/>
                </a:ln>
                <a:solidFill>
                  <a:schemeClr val="tx1"/>
                </a:solidFill>
                <a:effectLst/>
                <a:latin typeface="Arial" pitchFamily="34" charset="0"/>
                <a:cs typeface="Arial" pitchFamily="34" charset="0"/>
              </a:rPr>
              <a:t>	Strategia Politiei Locale a fost determinata in principal de situatia de tranzitie si relativa instabilitate economica, consolidarea si continuarea reformelor economice, sociale si institutionale, perfectionarea modului de operare a mediilor criminale, disfunctionalitati</a:t>
            </a:r>
            <a:r>
              <a:rPr kumimoji="0" lang="it-IT" sz="1600" b="1" i="0" u="none" strike="noStrike" cap="none" normalizeH="0" dirty="0" smtClean="0">
                <a:ln>
                  <a:noFill/>
                </a:ln>
                <a:solidFill>
                  <a:schemeClr val="tx1"/>
                </a:solidFill>
                <a:effectLst/>
                <a:latin typeface="Arial" pitchFamily="34" charset="0"/>
                <a:cs typeface="Arial" pitchFamily="34" charset="0"/>
              </a:rPr>
              <a:t> in relatiile dintre institutii, insuficienta resurselor umane si financiare, legislatia aflata in curs de armonizare cu cea europeana, perpetuarea coruptiei si dificultati in gestionarea protectiei sociale.</a:t>
            </a:r>
          </a:p>
          <a:p>
            <a:pPr marL="457200" marR="381000" lvl="1" indent="0" algn="just" defTabSz="914400" rtl="0" eaLnBrk="1" fontAlgn="base" latinLnBrk="0" hangingPunct="1">
              <a:lnSpc>
                <a:spcPct val="100000"/>
              </a:lnSpc>
              <a:spcBef>
                <a:spcPct val="0"/>
              </a:spcBef>
              <a:spcAft>
                <a:spcPts val="1000"/>
              </a:spcAft>
              <a:buClrTx/>
              <a:buSzTx/>
              <a:buFontTx/>
              <a:buNone/>
              <a:tabLst/>
            </a:pPr>
            <a:r>
              <a:rPr lang="it-IT" sz="1600" b="1" baseline="0" smtClean="0">
                <a:latin typeface="Arial" pitchFamily="34" charset="0"/>
                <a:cs typeface="Arial" pitchFamily="34" charset="0"/>
              </a:rPr>
              <a:t>	Avand</a:t>
            </a:r>
            <a:r>
              <a:rPr lang="it-IT" sz="1600" b="1" smtClean="0">
                <a:latin typeface="Arial" pitchFamily="34" charset="0"/>
                <a:cs typeface="Arial" pitchFamily="34" charset="0"/>
              </a:rPr>
              <a:t> </a:t>
            </a:r>
            <a:r>
              <a:rPr lang="it-IT" sz="1600" b="1" dirty="0" smtClean="0">
                <a:latin typeface="Arial" pitchFamily="34" charset="0"/>
                <a:cs typeface="Arial" pitchFamily="34" charset="0"/>
              </a:rPr>
              <a:t>in vedere tabloul general expus, Politia Locala si-a stabilit pe termen scurt si mediu urmatoarele obiective:</a:t>
            </a:r>
          </a:p>
          <a:p>
            <a:pPr marL="457200" marR="381000" lvl="1" indent="0" algn="just" defTabSz="914400" rtl="0" eaLnBrk="1" fontAlgn="base" latinLnBrk="0" hangingPunct="1">
              <a:lnSpc>
                <a:spcPct val="100000"/>
              </a:lnSpc>
              <a:spcBef>
                <a:spcPct val="0"/>
              </a:spcBef>
              <a:spcAft>
                <a:spcPts val="1000"/>
              </a:spcAft>
              <a:buClrTx/>
              <a:buSzTx/>
              <a:buFontTx/>
              <a:buNone/>
              <a:tabLst/>
            </a:pPr>
            <a:r>
              <a:rPr kumimoji="0" lang="it-IT" sz="1600" b="1" i="0" u="none" strike="noStrike" cap="none" normalizeH="0" baseline="0" dirty="0" smtClean="0">
                <a:ln>
                  <a:noFill/>
                </a:ln>
                <a:solidFill>
                  <a:schemeClr val="tx1"/>
                </a:solidFill>
                <a:effectLst/>
                <a:latin typeface="Arial" pitchFamily="34" charset="0"/>
                <a:cs typeface="Arial" pitchFamily="34" charset="0"/>
              </a:rPr>
              <a:t>	1. Cresterea gradului de siguranta si protectie pentru cetateni prin protejarea persoanei, protejarea patrimoniului, siguranta stradala si siguranta rutiera;</a:t>
            </a:r>
          </a:p>
          <a:p>
            <a:pPr marL="457200" marR="381000" lvl="1" indent="0" algn="just" defTabSz="914400" rtl="0" eaLnBrk="1" fontAlgn="base" latinLnBrk="0" hangingPunct="1">
              <a:lnSpc>
                <a:spcPct val="100000"/>
              </a:lnSpc>
              <a:spcBef>
                <a:spcPct val="0"/>
              </a:spcBef>
              <a:spcAft>
                <a:spcPts val="1000"/>
              </a:spcAft>
              <a:buClrTx/>
              <a:buSzTx/>
              <a:buFontTx/>
              <a:buNone/>
              <a:tabLst/>
            </a:pPr>
            <a:r>
              <a:rPr kumimoji="0" lang="it-IT" sz="1600" b="1" i="0" u="none" strike="noStrike" cap="none" normalizeH="0" baseline="0" dirty="0" smtClean="0">
                <a:ln>
                  <a:noFill/>
                </a:ln>
                <a:solidFill>
                  <a:schemeClr val="tx1"/>
                </a:solidFill>
                <a:effectLst/>
                <a:latin typeface="Arial" pitchFamily="34" charset="0"/>
                <a:cs typeface="Arial" pitchFamily="34" charset="0"/>
              </a:rPr>
              <a:t>	2. Consolidarea si dezvoltarea relatiilor de parteneriat cu comunitatea,</a:t>
            </a:r>
            <a:r>
              <a:rPr kumimoji="0" lang="it-IT" sz="1600" b="1" i="0" u="none" strike="noStrike" cap="none" normalizeH="0" dirty="0" smtClean="0">
                <a:ln>
                  <a:noFill/>
                </a:ln>
                <a:solidFill>
                  <a:schemeClr val="tx1"/>
                </a:solidFill>
                <a:effectLst/>
                <a:latin typeface="Arial" pitchFamily="34" charset="0"/>
                <a:cs typeface="Arial" pitchFamily="34" charset="0"/>
              </a:rPr>
              <a:t> c</a:t>
            </a:r>
            <a:r>
              <a:rPr kumimoji="0" lang="it-IT" sz="1600" b="1" i="0" u="none" strike="noStrike" cap="none" normalizeH="0" baseline="0" dirty="0" smtClean="0">
                <a:ln>
                  <a:noFill/>
                </a:ln>
                <a:solidFill>
                  <a:schemeClr val="tx1"/>
                </a:solidFill>
                <a:effectLst/>
                <a:latin typeface="Arial" pitchFamily="34" charset="0"/>
                <a:cs typeface="Arial" pitchFamily="34" charset="0"/>
              </a:rPr>
              <a:t>u societatea civila, cresterea increderii cetatenilor in institutia politiei locale;</a:t>
            </a:r>
          </a:p>
          <a:p>
            <a:pPr marL="457200" marR="381000" lvl="1" indent="0" algn="just" defTabSz="914400" rtl="0" eaLnBrk="1" fontAlgn="base" latinLnBrk="0" hangingPunct="1">
              <a:lnSpc>
                <a:spcPct val="100000"/>
              </a:lnSpc>
              <a:spcBef>
                <a:spcPct val="0"/>
              </a:spcBef>
              <a:spcAft>
                <a:spcPts val="1000"/>
              </a:spcAft>
              <a:buClrTx/>
              <a:buSzTx/>
              <a:buFontTx/>
              <a:buNone/>
              <a:tabLst/>
            </a:pPr>
            <a:r>
              <a:rPr kumimoji="0" lang="it-IT" sz="1600" b="1" i="0" u="none" strike="noStrike" cap="none" normalizeH="0" baseline="0" dirty="0" smtClean="0">
                <a:ln>
                  <a:noFill/>
                </a:ln>
                <a:solidFill>
                  <a:schemeClr val="tx1"/>
                </a:solidFill>
                <a:effectLst/>
                <a:latin typeface="Arial" pitchFamily="34" charset="0"/>
                <a:cs typeface="Arial" pitchFamily="34" charset="0"/>
              </a:rPr>
              <a:t>	3. Dezvoltarea unei conduite profesionale moderne, in randul personalului, adoptarea unei atitudini transparente, respectarea deontologiei profesionale, gestionarea resurselor umane si logistice pentru marirea</a:t>
            </a:r>
            <a:r>
              <a:rPr kumimoji="0" lang="it-IT" sz="1600" b="1" i="0" u="none" strike="noStrike" cap="none" normalizeH="0" dirty="0" smtClean="0">
                <a:ln>
                  <a:noFill/>
                </a:ln>
                <a:solidFill>
                  <a:schemeClr val="tx1"/>
                </a:solidFill>
                <a:effectLst/>
                <a:latin typeface="Arial" pitchFamily="34" charset="0"/>
                <a:cs typeface="Arial" pitchFamily="34" charset="0"/>
              </a:rPr>
              <a:t> capacitatii operationale</a:t>
            </a:r>
            <a:r>
              <a:rPr kumimoji="0" lang="it-IT" sz="1600" b="1" i="0" u="none" strike="noStrike" cap="none" normalizeH="0" baseline="0" dirty="0" smtClean="0">
                <a:ln>
                  <a:noFill/>
                </a:ln>
                <a:solidFill>
                  <a:schemeClr val="tx1"/>
                </a:solidFill>
                <a:effectLst/>
                <a:latin typeface="Arial"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it-IT" sz="2200" b="1" dirty="0">
                <a:latin typeface="Arial" pitchFamily="34" charset="0"/>
                <a:cs typeface="Arial" pitchFamily="34" charset="0"/>
              </a:rPr>
              <a:t>BIROUL ADMINISTRATIE SI CONTABILITATE</a:t>
            </a:r>
            <a:r>
              <a:rPr lang="en-US" sz="2200" dirty="0">
                <a:latin typeface="Arial" pitchFamily="34" charset="0"/>
                <a:cs typeface="Arial" pitchFamily="34" charset="0"/>
              </a:rPr>
              <a:t/>
            </a:r>
            <a:br>
              <a:rPr lang="en-US" sz="2200" dirty="0">
                <a:latin typeface="Arial" pitchFamily="34" charset="0"/>
                <a:cs typeface="Arial" pitchFamily="34" charset="0"/>
              </a:rPr>
            </a:br>
            <a:r>
              <a:rPr lang="it-IT" sz="2200" b="1" dirty="0">
                <a:latin typeface="Arial" pitchFamily="34" charset="0"/>
                <a:cs typeface="Arial" pitchFamily="34" charset="0"/>
              </a:rPr>
              <a:t>FORMAT DIN SEF BIROU SI 2 </a:t>
            </a:r>
            <a:r>
              <a:rPr lang="it-IT" sz="2200" b="1" dirty="0" smtClean="0">
                <a:latin typeface="Arial" pitchFamily="34" charset="0"/>
                <a:cs typeface="Arial" pitchFamily="34" charset="0"/>
              </a:rPr>
              <a:t>LUCRATORI</a:t>
            </a:r>
            <a:endParaRPr lang="en-US" sz="2200" dirty="0">
              <a:latin typeface="Arial" pitchFamily="34" charset="0"/>
              <a:cs typeface="Arial" pitchFamily="34" charset="0"/>
            </a:endParaRPr>
          </a:p>
        </p:txBody>
      </p:sp>
      <p:sp>
        <p:nvSpPr>
          <p:cNvPr id="25602" name="Text Box 2"/>
          <p:cNvSpPr txBox="1">
            <a:spLocks noChangeArrowheads="1"/>
          </p:cNvSpPr>
          <p:nvPr/>
        </p:nvSpPr>
        <p:spPr bwMode="auto">
          <a:xfrm>
            <a:off x="609600" y="838200"/>
            <a:ext cx="8277225" cy="5842000"/>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457200" lvl="1" indent="-457200" eaLnBrk="1" fontAlgn="base" latinLnBrk="0" hangingPunct="1">
              <a:lnSpc>
                <a:spcPct val="100000"/>
              </a:lnSpc>
              <a:spcBef>
                <a:spcPct val="0"/>
              </a:spcBef>
              <a:spcAft>
                <a:spcPts val="1000"/>
              </a:spcAft>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				</a:t>
            </a:r>
            <a:r>
              <a:rPr kumimoji="0" lang="en-US" sz="1400" b="1" i="1" u="none" strike="noStrike" cap="none" normalizeH="0" dirty="0" smtClean="0">
                <a:ln>
                  <a:noFill/>
                </a:ln>
                <a:solidFill>
                  <a:schemeClr val="tx1"/>
                </a:solidFill>
                <a:effectLst/>
                <a:latin typeface="Arial" pitchFamily="34" charset="0"/>
                <a:cs typeface="Arial" pitchFamily="34" charset="0"/>
              </a:rPr>
              <a:t>               </a:t>
            </a:r>
            <a:r>
              <a:rPr kumimoji="0" lang="en-US" sz="1400" b="1" i="1" u="none" strike="noStrike" cap="none" normalizeH="0" baseline="0" dirty="0" smtClean="0">
                <a:ln>
                  <a:noFill/>
                </a:ln>
                <a:solidFill>
                  <a:schemeClr val="tx1"/>
                </a:solidFill>
                <a:effectLst/>
                <a:latin typeface="Arial" pitchFamily="34" charset="0"/>
                <a:cs typeface="Arial" pitchFamily="34" charset="0"/>
              </a:rPr>
              <a:t>PLATI EFECTUATE	</a:t>
            </a:r>
            <a:r>
              <a:rPr kumimoji="0" lang="en-US" sz="1400" b="1" i="1" u="none" strike="noStrike" cap="none" normalizeH="0" dirty="0" smtClean="0">
                <a:ln>
                  <a:noFill/>
                </a:ln>
                <a:solidFill>
                  <a:schemeClr val="tx1"/>
                </a:solidFill>
                <a:effectLst/>
                <a:latin typeface="Arial" pitchFamily="34" charset="0"/>
                <a:cs typeface="Arial" pitchFamily="34" charset="0"/>
              </a:rPr>
              <a:t>            </a:t>
            </a:r>
            <a:r>
              <a:rPr kumimoji="0" lang="en-US" sz="1400" b="1" i="1" u="none" strike="noStrike" cap="none" normalizeH="0" baseline="0" dirty="0" smtClean="0">
                <a:ln>
                  <a:noFill/>
                </a:ln>
                <a:solidFill>
                  <a:schemeClr val="tx1"/>
                </a:solidFill>
                <a:effectLst/>
                <a:latin typeface="Arial" pitchFamily="34" charset="0"/>
                <a:cs typeface="Arial" pitchFamily="34" charset="0"/>
              </a:rPr>
              <a:t>BUGET APROBAT</a:t>
            </a:r>
          </a:p>
          <a:p>
            <a:pPr marL="457200" lvl="1" indent="-457200" eaLnBrk="1" fontAlgn="base" latinLnBrk="0" hangingPunct="1">
              <a:lnSpc>
                <a:spcPct val="100000"/>
              </a:lnSpc>
              <a:spcBef>
                <a:spcPct val="0"/>
              </a:spcBef>
              <a:spcAft>
                <a:spcPts val="1000"/>
              </a:spcAft>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Fond </a:t>
            </a:r>
            <a:r>
              <a:rPr kumimoji="0" lang="en-US" sz="1400" b="1" i="0" u="none" strike="noStrike" cap="none" normalizeH="0" baseline="0" dirty="0" err="1" smtClean="0">
                <a:ln>
                  <a:noFill/>
                </a:ln>
                <a:solidFill>
                  <a:schemeClr val="tx1"/>
                </a:solidFill>
                <a:effectLst/>
                <a:latin typeface="Arial" pitchFamily="34" charset="0"/>
                <a:cs typeface="Arial" pitchFamily="34" charset="0"/>
              </a:rPr>
              <a:t>salarii</a:t>
            </a:r>
            <a:r>
              <a:rPr kumimoji="0" lang="en-US" sz="1400" b="1" i="0" u="none" strike="noStrike" cap="none" normalizeH="0" baseline="0" dirty="0" smtClean="0">
                <a:ln>
                  <a:noFill/>
                </a:ln>
                <a:solidFill>
                  <a:schemeClr val="tx1"/>
                </a:solidFill>
                <a:effectLst/>
                <a:latin typeface="Arial" pitchFamily="34" charset="0"/>
                <a:cs typeface="Arial" pitchFamily="34" charset="0"/>
              </a:rPr>
              <a:t> =  			2.540.487,47 lei 	 	2.550.000  lei</a:t>
            </a:r>
          </a:p>
          <a:p>
            <a:pPr marL="457200" lvl="1" indent="-457200" eaLnBrk="1" fontAlgn="base" latinLnBrk="0" hangingPunct="1">
              <a:lnSpc>
                <a:spcPct val="100000"/>
              </a:lnSpc>
              <a:spcBef>
                <a:spcPct val="0"/>
              </a:spcBef>
              <a:spcAft>
                <a:spcPts val="1000"/>
              </a:spcAft>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err="1" smtClean="0">
                <a:ln>
                  <a:noFill/>
                </a:ln>
                <a:solidFill>
                  <a:schemeClr val="tx1"/>
                </a:solidFill>
                <a:effectLst/>
                <a:latin typeface="Arial" pitchFamily="34" charset="0"/>
                <a:cs typeface="Arial" pitchFamily="34" charset="0"/>
              </a:rPr>
              <a:t>Uniforme</a:t>
            </a:r>
            <a:r>
              <a:rPr kumimoji="0" lang="en-US" sz="1400" b="1" i="0" u="none" strike="noStrike" cap="none" normalizeH="0" baseline="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err="1" smtClean="0">
                <a:ln>
                  <a:noFill/>
                </a:ln>
                <a:solidFill>
                  <a:schemeClr val="tx1"/>
                </a:solidFill>
                <a:effectLst/>
                <a:latin typeface="Arial" pitchFamily="34" charset="0"/>
                <a:cs typeface="Arial" pitchFamily="34" charset="0"/>
              </a:rPr>
              <a:t>si</a:t>
            </a:r>
            <a:r>
              <a:rPr kumimoji="0" lang="en-US" sz="1400" b="1" i="0" u="none" strike="noStrike" cap="none" normalizeH="0" baseline="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err="1" smtClean="0">
                <a:ln>
                  <a:noFill/>
                </a:ln>
                <a:solidFill>
                  <a:schemeClr val="tx1"/>
                </a:solidFill>
                <a:effectLst/>
                <a:latin typeface="Arial" pitchFamily="34" charset="0"/>
                <a:cs typeface="Arial" pitchFamily="34" charset="0"/>
              </a:rPr>
              <a:t>echipament</a:t>
            </a:r>
            <a:r>
              <a:rPr kumimoji="0" lang="en-US" sz="1400" b="1" i="0" u="none" strike="noStrike" cap="none" normalizeH="0" baseline="0" dirty="0" smtClean="0">
                <a:ln>
                  <a:noFill/>
                </a:ln>
                <a:solidFill>
                  <a:schemeClr val="tx1"/>
                </a:solidFill>
                <a:effectLst/>
                <a:latin typeface="Arial" pitchFamily="34" charset="0"/>
                <a:cs typeface="Arial" pitchFamily="34" charset="0"/>
              </a:rPr>
              <a:t> =  		     86.765,93</a:t>
            </a:r>
            <a:r>
              <a:rPr kumimoji="0" lang="en-US" sz="1400" b="1" i="0" u="none" strike="noStrike" cap="none" normalizeH="0" dirty="0" smtClean="0">
                <a:ln>
                  <a:noFill/>
                </a:ln>
                <a:solidFill>
                  <a:schemeClr val="tx1"/>
                </a:solidFill>
                <a:effectLst/>
                <a:latin typeface="Arial" pitchFamily="34" charset="0"/>
                <a:cs typeface="Arial" pitchFamily="34" charset="0"/>
              </a:rPr>
              <a:t> lei		      </a:t>
            </a:r>
            <a:r>
              <a:rPr kumimoji="0" lang="en-US" sz="1400" b="1" i="0" u="none" strike="noStrike" cap="none" normalizeH="0" baseline="0" dirty="0" smtClean="0">
                <a:ln>
                  <a:noFill/>
                </a:ln>
                <a:solidFill>
                  <a:schemeClr val="tx1"/>
                </a:solidFill>
                <a:effectLst/>
                <a:latin typeface="Arial" pitchFamily="34" charset="0"/>
                <a:cs typeface="Arial" pitchFamily="34" charset="0"/>
              </a:rPr>
              <a:t>86.800 lei</a:t>
            </a:r>
          </a:p>
          <a:p>
            <a:pPr marL="457200" lvl="1" indent="-457200" eaLnBrk="1" fontAlgn="base" latinLnBrk="0" hangingPunct="1">
              <a:lnSpc>
                <a:spcPct val="100000"/>
              </a:lnSpc>
              <a:spcBef>
                <a:spcPct val="0"/>
              </a:spcBef>
              <a:spcAft>
                <a:spcPts val="1000"/>
              </a:spcAft>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err="1" smtClean="0">
                <a:ln>
                  <a:noFill/>
                </a:ln>
                <a:solidFill>
                  <a:schemeClr val="tx1"/>
                </a:solidFill>
                <a:effectLst/>
                <a:latin typeface="Arial" pitchFamily="34" charset="0"/>
                <a:cs typeface="Arial" pitchFamily="34" charset="0"/>
              </a:rPr>
              <a:t>Alte</a:t>
            </a:r>
            <a:r>
              <a:rPr kumimoji="0" lang="en-US" sz="1400" b="1" i="0" u="none" strike="noStrike" cap="none" normalizeH="0" baseline="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err="1" smtClean="0">
                <a:ln>
                  <a:noFill/>
                </a:ln>
                <a:solidFill>
                  <a:schemeClr val="tx1"/>
                </a:solidFill>
                <a:effectLst/>
                <a:latin typeface="Arial" pitchFamily="34" charset="0"/>
                <a:cs typeface="Arial" pitchFamily="34" charset="0"/>
              </a:rPr>
              <a:t>bunuri</a:t>
            </a:r>
            <a:r>
              <a:rPr kumimoji="0" lang="en-US" sz="1400" b="1" i="0" u="none" strike="noStrike" cap="none" normalizeH="0" baseline="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err="1" smtClean="0">
                <a:ln>
                  <a:noFill/>
                </a:ln>
                <a:solidFill>
                  <a:schemeClr val="tx1"/>
                </a:solidFill>
                <a:effectLst/>
                <a:latin typeface="Arial" pitchFamily="34" charset="0"/>
                <a:cs typeface="Arial" pitchFamily="34" charset="0"/>
              </a:rPr>
              <a:t>si</a:t>
            </a:r>
            <a:r>
              <a:rPr kumimoji="0" lang="en-US" sz="1400" b="1" i="0" u="none" strike="noStrike" cap="none" normalizeH="0" baseline="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err="1" smtClean="0">
                <a:ln>
                  <a:noFill/>
                </a:ln>
                <a:solidFill>
                  <a:schemeClr val="tx1"/>
                </a:solidFill>
                <a:effectLst/>
                <a:latin typeface="Arial" pitchFamily="34" charset="0"/>
                <a:cs typeface="Arial" pitchFamily="34" charset="0"/>
              </a:rPr>
              <a:t>servicii</a:t>
            </a:r>
            <a:r>
              <a:rPr kumimoji="0" lang="en-US" sz="1400" b="1" i="0" u="none" strike="noStrike" cap="none" normalizeH="0" baseline="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err="1" smtClean="0">
                <a:ln>
                  <a:noFill/>
                </a:ln>
                <a:solidFill>
                  <a:schemeClr val="tx1"/>
                </a:solidFill>
                <a:effectLst/>
                <a:latin typeface="Arial" pitchFamily="34" charset="0"/>
                <a:cs typeface="Arial" pitchFamily="34" charset="0"/>
              </a:rPr>
              <a:t>ptr</a:t>
            </a:r>
            <a:r>
              <a:rPr kumimoji="0" lang="en-US" sz="1400" b="1" i="0" u="none" strike="noStrike" cap="none" normalizeH="0" baseline="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err="1" smtClean="0">
                <a:ln>
                  <a:noFill/>
                </a:ln>
                <a:solidFill>
                  <a:schemeClr val="tx1"/>
                </a:solidFill>
                <a:effectLst/>
                <a:latin typeface="Arial" pitchFamily="34" charset="0"/>
                <a:cs typeface="Arial" pitchFamily="34" charset="0"/>
              </a:rPr>
              <a:t>intret</a:t>
            </a:r>
            <a:r>
              <a:rPr kumimoji="0" lang="en-US" sz="1400" b="1" i="0" u="none" strike="noStrike" cap="none" normalizeH="0" baseline="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err="1" smtClean="0">
                <a:ln>
                  <a:noFill/>
                </a:ln>
                <a:solidFill>
                  <a:schemeClr val="tx1"/>
                </a:solidFill>
                <a:effectLst/>
                <a:latin typeface="Arial" pitchFamily="34" charset="0"/>
                <a:cs typeface="Arial" pitchFamily="34" charset="0"/>
              </a:rPr>
              <a:t>si</a:t>
            </a:r>
            <a:r>
              <a:rPr kumimoji="0" lang="en-US" sz="1400" b="1" i="0" u="none" strike="noStrike" cap="none" normalizeH="0" baseline="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err="1" smtClean="0">
                <a:ln>
                  <a:noFill/>
                </a:ln>
                <a:solidFill>
                  <a:schemeClr val="tx1"/>
                </a:solidFill>
                <a:effectLst/>
                <a:latin typeface="Arial" pitchFamily="34" charset="0"/>
                <a:cs typeface="Arial" pitchFamily="34" charset="0"/>
              </a:rPr>
              <a:t>funct</a:t>
            </a:r>
            <a:r>
              <a:rPr kumimoji="0" lang="en-US" sz="1400" b="1" i="0" u="none" strike="noStrike" cap="none" normalizeH="0" baseline="0" dirty="0" smtClean="0">
                <a:ln>
                  <a:noFill/>
                </a:ln>
                <a:solidFill>
                  <a:schemeClr val="tx1"/>
                </a:solidFill>
                <a:effectLst/>
                <a:latin typeface="Arial" pitchFamily="34" charset="0"/>
                <a:cs typeface="Arial" pitchFamily="34" charset="0"/>
              </a:rPr>
              <a:t>. = 	</a:t>
            </a:r>
            <a:r>
              <a:rPr kumimoji="0" lang="en-US" sz="1400" b="1" i="0" u="none" strike="noStrike" cap="none" normalizeH="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smtClean="0">
                <a:ln>
                  <a:noFill/>
                </a:ln>
                <a:solidFill>
                  <a:schemeClr val="tx1"/>
                </a:solidFill>
                <a:effectLst/>
                <a:latin typeface="Arial" pitchFamily="34" charset="0"/>
                <a:cs typeface="Arial" pitchFamily="34" charset="0"/>
              </a:rPr>
              <a:t>74.704,26 lei		</a:t>
            </a:r>
            <a:r>
              <a:rPr kumimoji="0" lang="en-US" sz="1400" b="1" i="0" u="none" strike="noStrike" cap="none" normalizeH="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smtClean="0">
                <a:ln>
                  <a:noFill/>
                </a:ln>
                <a:solidFill>
                  <a:schemeClr val="tx1"/>
                </a:solidFill>
                <a:effectLst/>
                <a:latin typeface="Arial" pitchFamily="34" charset="0"/>
                <a:cs typeface="Arial" pitchFamily="34" charset="0"/>
              </a:rPr>
              <a:t>75.300 lei</a:t>
            </a:r>
          </a:p>
          <a:p>
            <a:pPr marL="457200" lvl="1" indent="-457200" eaLnBrk="1" fontAlgn="base" latinLnBrk="0" hangingPunct="1">
              <a:lnSpc>
                <a:spcPct val="100000"/>
              </a:lnSpc>
              <a:spcBef>
                <a:spcPct val="0"/>
              </a:spcBef>
              <a:spcAft>
                <a:spcPts val="1000"/>
              </a:spcAft>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err="1" smtClean="0">
                <a:ln>
                  <a:noFill/>
                </a:ln>
                <a:solidFill>
                  <a:schemeClr val="tx1"/>
                </a:solidFill>
                <a:effectLst/>
                <a:latin typeface="Arial" pitchFamily="34" charset="0"/>
                <a:cs typeface="Arial" pitchFamily="34" charset="0"/>
              </a:rPr>
              <a:t>Carburanti</a:t>
            </a:r>
            <a:r>
              <a:rPr kumimoji="0" lang="en-US" sz="1400" b="1" i="0" u="none" strike="noStrike" cap="none" normalizeH="0" baseline="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err="1" smtClean="0">
                <a:ln>
                  <a:noFill/>
                </a:ln>
                <a:solidFill>
                  <a:schemeClr val="tx1"/>
                </a:solidFill>
                <a:effectLst/>
                <a:latin typeface="Arial" pitchFamily="34" charset="0"/>
                <a:cs typeface="Arial" pitchFamily="34" charset="0"/>
              </a:rPr>
              <a:t>si</a:t>
            </a:r>
            <a:r>
              <a:rPr kumimoji="0" lang="en-US" sz="1400" b="1" i="0" u="none" strike="noStrike" cap="none" normalizeH="0" baseline="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err="1" smtClean="0">
                <a:ln>
                  <a:noFill/>
                </a:ln>
                <a:solidFill>
                  <a:schemeClr val="tx1"/>
                </a:solidFill>
                <a:effectLst/>
                <a:latin typeface="Arial" pitchFamily="34" charset="0"/>
                <a:cs typeface="Arial" pitchFamily="34" charset="0"/>
              </a:rPr>
              <a:t>lubrifianti</a:t>
            </a:r>
            <a:r>
              <a:rPr kumimoji="0" lang="en-US" sz="1400" b="1" i="0" u="none" strike="noStrike" cap="none" normalizeH="0" baseline="0" dirty="0" smtClean="0">
                <a:ln>
                  <a:noFill/>
                </a:ln>
                <a:solidFill>
                  <a:schemeClr val="tx1"/>
                </a:solidFill>
                <a:effectLst/>
                <a:latin typeface="Arial" pitchFamily="34" charset="0"/>
                <a:cs typeface="Arial" pitchFamily="34" charset="0"/>
              </a:rPr>
              <a:t> = 		</a:t>
            </a:r>
            <a:r>
              <a:rPr kumimoji="0" lang="en-US" sz="1400" b="1" i="0" u="none" strike="noStrike" cap="none" normalizeH="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smtClean="0">
                <a:ln>
                  <a:noFill/>
                </a:ln>
                <a:solidFill>
                  <a:schemeClr val="tx1"/>
                </a:solidFill>
                <a:effectLst/>
                <a:latin typeface="Arial" pitchFamily="34" charset="0"/>
                <a:cs typeface="Arial" pitchFamily="34" charset="0"/>
              </a:rPr>
              <a:t>60.585,89 lei		</a:t>
            </a:r>
            <a:r>
              <a:rPr kumimoji="0" lang="en-US" sz="1400" b="1" i="0" u="none" strike="noStrike" cap="none" normalizeH="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smtClean="0">
                <a:ln>
                  <a:noFill/>
                </a:ln>
                <a:solidFill>
                  <a:schemeClr val="tx1"/>
                </a:solidFill>
                <a:effectLst/>
                <a:latin typeface="Arial" pitchFamily="34" charset="0"/>
                <a:cs typeface="Arial" pitchFamily="34" charset="0"/>
              </a:rPr>
              <a:t>60.600 lei</a:t>
            </a:r>
          </a:p>
          <a:p>
            <a:pPr marL="457200" lvl="1" indent="-457200" eaLnBrk="1" fontAlgn="base" latinLnBrk="0" hangingPunct="1">
              <a:lnSpc>
                <a:spcPct val="100000"/>
              </a:lnSpc>
              <a:spcBef>
                <a:spcPct val="0"/>
              </a:spcBef>
              <a:spcAft>
                <a:spcPts val="1000"/>
              </a:spcAft>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err="1" smtClean="0">
                <a:ln>
                  <a:noFill/>
                </a:ln>
                <a:solidFill>
                  <a:schemeClr val="tx1"/>
                </a:solidFill>
                <a:effectLst/>
                <a:latin typeface="Arial" pitchFamily="34" charset="0"/>
                <a:cs typeface="Arial" pitchFamily="34" charset="0"/>
              </a:rPr>
              <a:t>Incalzit</a:t>
            </a:r>
            <a:r>
              <a:rPr kumimoji="0" lang="en-US" sz="1400" b="1" i="0" u="none" strike="noStrike" cap="none" normalizeH="0" baseline="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err="1" smtClean="0">
                <a:ln>
                  <a:noFill/>
                </a:ln>
                <a:solidFill>
                  <a:schemeClr val="tx1"/>
                </a:solidFill>
                <a:effectLst/>
                <a:latin typeface="Arial" pitchFamily="34" charset="0"/>
                <a:cs typeface="Arial" pitchFamily="34" charset="0"/>
              </a:rPr>
              <a:t>iluminat</a:t>
            </a:r>
            <a:r>
              <a:rPr kumimoji="0" lang="en-US" sz="1400" b="1" i="0" u="none" strike="noStrike" cap="none" normalizeH="0" baseline="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err="1" smtClean="0">
                <a:ln>
                  <a:noFill/>
                </a:ln>
                <a:solidFill>
                  <a:schemeClr val="tx1"/>
                </a:solidFill>
                <a:effectLst/>
                <a:latin typeface="Arial" pitchFamily="34" charset="0"/>
                <a:cs typeface="Arial" pitchFamily="34" charset="0"/>
              </a:rPr>
              <a:t>si</a:t>
            </a:r>
            <a:r>
              <a:rPr kumimoji="0" lang="en-US" sz="1400" b="1" i="0" u="none" strike="noStrike" cap="none" normalizeH="0" baseline="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err="1" smtClean="0">
                <a:ln>
                  <a:noFill/>
                </a:ln>
                <a:solidFill>
                  <a:schemeClr val="tx1"/>
                </a:solidFill>
                <a:effectLst/>
                <a:latin typeface="Arial" pitchFamily="34" charset="0"/>
                <a:cs typeface="Arial" pitchFamily="34" charset="0"/>
              </a:rPr>
              <a:t>forta</a:t>
            </a:r>
            <a:r>
              <a:rPr kumimoji="0" lang="en-US" sz="1400" b="1" i="0" u="none" strike="noStrike" cap="none" normalizeH="0" baseline="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err="1" smtClean="0">
                <a:ln>
                  <a:noFill/>
                </a:ln>
                <a:solidFill>
                  <a:schemeClr val="tx1"/>
                </a:solidFill>
                <a:effectLst/>
                <a:latin typeface="Arial" pitchFamily="34" charset="0"/>
                <a:cs typeface="Arial" pitchFamily="34" charset="0"/>
              </a:rPr>
              <a:t>motrica</a:t>
            </a:r>
            <a:r>
              <a:rPr kumimoji="0" lang="en-US" sz="1400" b="1" i="0" u="none" strike="noStrike" cap="none" normalizeH="0" baseline="0" dirty="0" smtClean="0">
                <a:ln>
                  <a:noFill/>
                </a:ln>
                <a:solidFill>
                  <a:schemeClr val="tx1"/>
                </a:solidFill>
                <a:effectLst/>
                <a:latin typeface="Arial" pitchFamily="34" charset="0"/>
                <a:cs typeface="Arial" pitchFamily="34" charset="0"/>
              </a:rPr>
              <a:t> = 	     33.998,87 lei		      34.000 lei</a:t>
            </a:r>
          </a:p>
          <a:p>
            <a:pPr marL="457200" lvl="1" indent="-457200" eaLnBrk="1" fontAlgn="base" latinLnBrk="0" hangingPunct="1">
              <a:lnSpc>
                <a:spcPct val="100000"/>
              </a:lnSpc>
              <a:spcBef>
                <a:spcPct val="0"/>
              </a:spcBef>
              <a:spcAft>
                <a:spcPts val="1000"/>
              </a:spcAft>
              <a:tabLst/>
            </a:pPr>
            <a:r>
              <a:rPr kumimoji="0" lang="en-US" sz="1400" b="1" i="0" u="none" strike="noStrike" cap="none" normalizeH="0" baseline="0" dirty="0" err="1" smtClean="0">
                <a:ln>
                  <a:noFill/>
                </a:ln>
                <a:solidFill>
                  <a:schemeClr val="tx1"/>
                </a:solidFill>
                <a:effectLst/>
                <a:latin typeface="Arial" pitchFamily="34" charset="0"/>
                <a:cs typeface="Arial" pitchFamily="34" charset="0"/>
              </a:rPr>
              <a:t>Protectia</a:t>
            </a:r>
            <a:r>
              <a:rPr kumimoji="0" lang="en-US" sz="1400" b="1" i="0" u="none" strike="noStrike" cap="none" normalizeH="0" baseline="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err="1" smtClean="0">
                <a:ln>
                  <a:noFill/>
                </a:ln>
                <a:solidFill>
                  <a:schemeClr val="tx1"/>
                </a:solidFill>
                <a:effectLst/>
                <a:latin typeface="Arial" pitchFamily="34" charset="0"/>
                <a:cs typeface="Arial" pitchFamily="34" charset="0"/>
              </a:rPr>
              <a:t>muncii</a:t>
            </a:r>
            <a:r>
              <a:rPr kumimoji="0" lang="en-US" sz="1400" b="1" i="0" u="none" strike="noStrike" cap="none" normalizeH="0" baseline="0" dirty="0" smtClean="0">
                <a:ln>
                  <a:noFill/>
                </a:ln>
                <a:solidFill>
                  <a:schemeClr val="tx1"/>
                </a:solidFill>
                <a:effectLst/>
                <a:latin typeface="Arial" pitchFamily="34" charset="0"/>
                <a:cs typeface="Arial" pitchFamily="34" charset="0"/>
              </a:rPr>
              <a:t> = 			       33.624,9 lei		      34.000 lei</a:t>
            </a:r>
          </a:p>
          <a:p>
            <a:pPr marL="457200" lvl="1" indent="-457200" eaLnBrk="1" fontAlgn="base" latinLnBrk="0" hangingPunct="1">
              <a:lnSpc>
                <a:spcPct val="100000"/>
              </a:lnSpc>
              <a:spcBef>
                <a:spcPct val="0"/>
              </a:spcBef>
              <a:spcAft>
                <a:spcPts val="1000"/>
              </a:spcAft>
              <a:tabLst/>
            </a:pPr>
            <a:r>
              <a:rPr kumimoji="0" lang="en-US" sz="1400" b="1" i="0" u="none" strike="noStrike" cap="none" normalizeH="0" baseline="0" dirty="0" err="1" smtClean="0">
                <a:ln>
                  <a:noFill/>
                </a:ln>
                <a:solidFill>
                  <a:schemeClr val="tx1"/>
                </a:solidFill>
                <a:effectLst/>
                <a:latin typeface="Arial" pitchFamily="34" charset="0"/>
                <a:cs typeface="Arial" pitchFamily="34" charset="0"/>
              </a:rPr>
              <a:t>Alte</a:t>
            </a:r>
            <a:r>
              <a:rPr kumimoji="0" lang="en-US" sz="1400" b="1" i="0" u="none" strike="noStrike" cap="none" normalizeH="0" baseline="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err="1" smtClean="0">
                <a:ln>
                  <a:noFill/>
                </a:ln>
                <a:solidFill>
                  <a:schemeClr val="tx1"/>
                </a:solidFill>
                <a:effectLst/>
                <a:latin typeface="Arial" pitchFamily="34" charset="0"/>
                <a:cs typeface="Arial" pitchFamily="34" charset="0"/>
              </a:rPr>
              <a:t>cheltuieli</a:t>
            </a:r>
            <a:r>
              <a:rPr kumimoji="0" lang="en-US" sz="1400" b="1" i="0" u="none" strike="noStrike" cap="none" normalizeH="0" baseline="0" dirty="0" smtClean="0">
                <a:ln>
                  <a:noFill/>
                </a:ln>
                <a:solidFill>
                  <a:schemeClr val="tx1"/>
                </a:solidFill>
                <a:effectLst/>
                <a:latin typeface="Arial" pitchFamily="34" charset="0"/>
                <a:cs typeface="Arial" pitchFamily="34" charset="0"/>
              </a:rPr>
              <a:t> cu </a:t>
            </a:r>
            <a:r>
              <a:rPr kumimoji="0" lang="en-US" sz="1400" b="1" i="0" u="none" strike="noStrike" cap="none" normalizeH="0" baseline="0" dirty="0" err="1" smtClean="0">
                <a:ln>
                  <a:noFill/>
                </a:ln>
                <a:solidFill>
                  <a:schemeClr val="tx1"/>
                </a:solidFill>
                <a:effectLst/>
                <a:latin typeface="Arial" pitchFamily="34" charset="0"/>
                <a:cs typeface="Arial" pitchFamily="34" charset="0"/>
              </a:rPr>
              <a:t>bunuri</a:t>
            </a:r>
            <a:r>
              <a:rPr kumimoji="0" lang="en-US" sz="1400" b="1" i="0" u="none" strike="noStrike" cap="none" normalizeH="0" baseline="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err="1" smtClean="0">
                <a:ln>
                  <a:noFill/>
                </a:ln>
                <a:solidFill>
                  <a:schemeClr val="tx1"/>
                </a:solidFill>
                <a:effectLst/>
                <a:latin typeface="Arial" pitchFamily="34" charset="0"/>
                <a:cs typeface="Arial" pitchFamily="34" charset="0"/>
              </a:rPr>
              <a:t>si</a:t>
            </a:r>
            <a:r>
              <a:rPr kumimoji="0" lang="en-US" sz="1400" b="1" i="0" u="none" strike="noStrike" cap="none" normalizeH="0" baseline="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err="1" smtClean="0">
                <a:ln>
                  <a:noFill/>
                </a:ln>
                <a:solidFill>
                  <a:schemeClr val="tx1"/>
                </a:solidFill>
                <a:effectLst/>
                <a:latin typeface="Arial" pitchFamily="34" charset="0"/>
                <a:cs typeface="Arial" pitchFamily="34" charset="0"/>
              </a:rPr>
              <a:t>servicii</a:t>
            </a:r>
            <a:r>
              <a:rPr kumimoji="0" lang="en-US" sz="1400" b="1" i="0" u="none" strike="noStrike" cap="none" normalizeH="0" baseline="0" dirty="0" smtClean="0">
                <a:ln>
                  <a:noFill/>
                </a:ln>
                <a:solidFill>
                  <a:schemeClr val="tx1"/>
                </a:solidFill>
                <a:effectLst/>
                <a:latin typeface="Arial" pitchFamily="34" charset="0"/>
                <a:cs typeface="Arial" pitchFamily="34" charset="0"/>
              </a:rPr>
              <a:t> = 	</a:t>
            </a:r>
            <a:r>
              <a:rPr kumimoji="0" lang="en-US" sz="1400" b="1" i="0" u="none" strike="noStrike" cap="none" normalizeH="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smtClean="0">
                <a:ln>
                  <a:noFill/>
                </a:ln>
                <a:solidFill>
                  <a:schemeClr val="tx1"/>
                </a:solidFill>
                <a:effectLst/>
                <a:latin typeface="Arial" pitchFamily="34" charset="0"/>
                <a:cs typeface="Arial" pitchFamily="34" charset="0"/>
              </a:rPr>
              <a:t>24.408 lei 		      24.450 lei</a:t>
            </a:r>
          </a:p>
          <a:p>
            <a:pPr marL="457200" lvl="1" indent="-457200" eaLnBrk="1" fontAlgn="base" latinLnBrk="0" hangingPunct="1">
              <a:lnSpc>
                <a:spcPct val="100000"/>
              </a:lnSpc>
              <a:spcBef>
                <a:spcPct val="0"/>
              </a:spcBef>
              <a:spcAft>
                <a:spcPts val="1000"/>
              </a:spcAft>
              <a:tabLst/>
            </a:pPr>
            <a:r>
              <a:rPr kumimoji="0" lang="en-US" sz="1400" b="1" i="0" u="none" strike="noStrike" cap="none" normalizeH="0" baseline="0" dirty="0" err="1" smtClean="0">
                <a:ln>
                  <a:noFill/>
                </a:ln>
                <a:solidFill>
                  <a:schemeClr val="tx1"/>
                </a:solidFill>
                <a:effectLst/>
                <a:latin typeface="Arial" pitchFamily="34" charset="0"/>
                <a:cs typeface="Arial" pitchFamily="34" charset="0"/>
              </a:rPr>
              <a:t>Alte</a:t>
            </a:r>
            <a:r>
              <a:rPr kumimoji="0" lang="en-US" sz="1400" b="1" i="0" u="none" strike="noStrike" cap="none" normalizeH="0" baseline="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err="1" smtClean="0">
                <a:ln>
                  <a:noFill/>
                </a:ln>
                <a:solidFill>
                  <a:schemeClr val="tx1"/>
                </a:solidFill>
                <a:effectLst/>
                <a:latin typeface="Arial" pitchFamily="34" charset="0"/>
                <a:cs typeface="Arial" pitchFamily="34" charset="0"/>
              </a:rPr>
              <a:t>obiecte</a:t>
            </a:r>
            <a:r>
              <a:rPr kumimoji="0" lang="en-US" sz="1400" b="1" i="0" u="none" strike="noStrike" cap="none" normalizeH="0" baseline="0" dirty="0" smtClean="0">
                <a:ln>
                  <a:noFill/>
                </a:ln>
                <a:solidFill>
                  <a:schemeClr val="tx1"/>
                </a:solidFill>
                <a:effectLst/>
                <a:latin typeface="Arial" pitchFamily="34" charset="0"/>
                <a:cs typeface="Arial" pitchFamily="34" charset="0"/>
              </a:rPr>
              <a:t> de </a:t>
            </a:r>
            <a:r>
              <a:rPr kumimoji="0" lang="en-US" sz="1400" b="1" i="0" u="none" strike="noStrike" cap="none" normalizeH="0" baseline="0" dirty="0" err="1" smtClean="0">
                <a:ln>
                  <a:noFill/>
                </a:ln>
                <a:solidFill>
                  <a:schemeClr val="tx1"/>
                </a:solidFill>
                <a:effectLst/>
                <a:latin typeface="Arial" pitchFamily="34" charset="0"/>
                <a:cs typeface="Arial" pitchFamily="34" charset="0"/>
              </a:rPr>
              <a:t>inventar</a:t>
            </a:r>
            <a:r>
              <a:rPr kumimoji="0" lang="en-US" sz="1400" b="1" i="0" u="none" strike="noStrike" cap="none" normalizeH="0" baseline="0" dirty="0" smtClean="0">
                <a:ln>
                  <a:noFill/>
                </a:ln>
                <a:solidFill>
                  <a:schemeClr val="tx1"/>
                </a:solidFill>
                <a:effectLst/>
                <a:latin typeface="Arial" pitchFamily="34" charset="0"/>
                <a:cs typeface="Arial" pitchFamily="34" charset="0"/>
              </a:rPr>
              <a:t> = 		     22.066,25 lei 		      22.200 lei</a:t>
            </a:r>
          </a:p>
          <a:p>
            <a:pPr marL="457200" lvl="1" indent="-457200" eaLnBrk="1" fontAlgn="base" latinLnBrk="0" hangingPunct="1">
              <a:lnSpc>
                <a:spcPct val="100000"/>
              </a:lnSpc>
              <a:spcBef>
                <a:spcPct val="0"/>
              </a:spcBef>
              <a:spcAft>
                <a:spcPts val="1000"/>
              </a:spcAft>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Posta, </a:t>
            </a:r>
            <a:r>
              <a:rPr kumimoji="0" lang="en-US" sz="1400" b="1" i="0" u="none" strike="noStrike" cap="none" normalizeH="0" baseline="0" dirty="0" err="1" smtClean="0">
                <a:ln>
                  <a:noFill/>
                </a:ln>
                <a:solidFill>
                  <a:schemeClr val="tx1"/>
                </a:solidFill>
                <a:effectLst/>
                <a:latin typeface="Arial" pitchFamily="34" charset="0"/>
                <a:cs typeface="Arial" pitchFamily="34" charset="0"/>
              </a:rPr>
              <a:t>telecomunicatii</a:t>
            </a:r>
            <a:r>
              <a:rPr kumimoji="0" lang="en-US" sz="1400" b="1" i="0" u="none" strike="noStrike" cap="none" normalizeH="0" baseline="0" dirty="0" smtClean="0">
                <a:ln>
                  <a:noFill/>
                </a:ln>
                <a:solidFill>
                  <a:schemeClr val="tx1"/>
                </a:solidFill>
                <a:effectLst/>
                <a:latin typeface="Arial" pitchFamily="34" charset="0"/>
                <a:cs typeface="Arial" pitchFamily="34" charset="0"/>
              </a:rPr>
              <a:t>, radio, </a:t>
            </a:r>
            <a:r>
              <a:rPr kumimoji="0" lang="en-US" sz="1400" b="1" i="0" u="none" strike="noStrike" cap="none" normalizeH="0" baseline="0" dirty="0" err="1" smtClean="0">
                <a:ln>
                  <a:noFill/>
                </a:ln>
                <a:solidFill>
                  <a:schemeClr val="tx1"/>
                </a:solidFill>
                <a:effectLst/>
                <a:latin typeface="Arial" pitchFamily="34" charset="0"/>
                <a:cs typeface="Arial" pitchFamily="34" charset="0"/>
              </a:rPr>
              <a:t>tv</a:t>
            </a:r>
            <a:r>
              <a:rPr kumimoji="0" lang="en-US" sz="1400" b="1" i="0" u="none" strike="noStrike" cap="none" normalizeH="0" baseline="0" dirty="0" smtClean="0">
                <a:ln>
                  <a:noFill/>
                </a:ln>
                <a:solidFill>
                  <a:schemeClr val="tx1"/>
                </a:solidFill>
                <a:effectLst/>
                <a:latin typeface="Arial" pitchFamily="34" charset="0"/>
                <a:cs typeface="Arial" pitchFamily="34" charset="0"/>
              </a:rPr>
              <a:t>, internet = 	</a:t>
            </a:r>
            <a:r>
              <a:rPr kumimoji="0" lang="en-US" sz="1400" b="1" i="0" u="none" strike="noStrike" cap="none" normalizeH="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smtClean="0">
                <a:ln>
                  <a:noFill/>
                </a:ln>
                <a:solidFill>
                  <a:schemeClr val="tx1"/>
                </a:solidFill>
                <a:effectLst/>
                <a:latin typeface="Arial" pitchFamily="34" charset="0"/>
                <a:cs typeface="Arial" pitchFamily="34" charset="0"/>
              </a:rPr>
              <a:t>15.676,47 lei 		      15.700 lei</a:t>
            </a:r>
          </a:p>
          <a:p>
            <a:pPr marL="457200" lvl="1" indent="-457200" eaLnBrk="1" fontAlgn="base" latinLnBrk="0" hangingPunct="1">
              <a:lnSpc>
                <a:spcPct val="100000"/>
              </a:lnSpc>
              <a:spcBef>
                <a:spcPct val="0"/>
              </a:spcBef>
              <a:spcAft>
                <a:spcPts val="1000"/>
              </a:spcAft>
              <a:tabLst/>
            </a:pPr>
            <a:r>
              <a:rPr kumimoji="0" lang="en-US" sz="1400" b="1" i="0" u="none" strike="noStrike" cap="none" normalizeH="0" baseline="0" dirty="0" err="1" smtClean="0">
                <a:ln>
                  <a:noFill/>
                </a:ln>
                <a:solidFill>
                  <a:schemeClr val="tx1"/>
                </a:solidFill>
                <a:effectLst/>
                <a:latin typeface="Arial" pitchFamily="34" charset="0"/>
                <a:cs typeface="Arial" pitchFamily="34" charset="0"/>
              </a:rPr>
              <a:t>Pregatire</a:t>
            </a:r>
            <a:r>
              <a:rPr kumimoji="0" lang="en-US" sz="1400" b="1" i="0" u="none" strike="noStrike" cap="none" normalizeH="0" baseline="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err="1" smtClean="0">
                <a:ln>
                  <a:noFill/>
                </a:ln>
                <a:solidFill>
                  <a:schemeClr val="tx1"/>
                </a:solidFill>
                <a:effectLst/>
                <a:latin typeface="Arial" pitchFamily="34" charset="0"/>
                <a:cs typeface="Arial" pitchFamily="34" charset="0"/>
              </a:rPr>
              <a:t>profesionala</a:t>
            </a:r>
            <a:r>
              <a:rPr kumimoji="0" lang="en-US" sz="1400" b="1" i="0" u="none" strike="noStrike" cap="none" normalizeH="0" baseline="0" dirty="0" smtClean="0">
                <a:ln>
                  <a:noFill/>
                </a:ln>
                <a:solidFill>
                  <a:schemeClr val="tx1"/>
                </a:solidFill>
                <a:effectLst/>
                <a:latin typeface="Arial" pitchFamily="34" charset="0"/>
                <a:cs typeface="Arial" pitchFamily="34" charset="0"/>
              </a:rPr>
              <a:t>  =  		           5.014  lei 		      10.000 lei</a:t>
            </a:r>
          </a:p>
          <a:p>
            <a:pPr marL="457200" lvl="1" indent="-457200" eaLnBrk="1" fontAlgn="base" latinLnBrk="0" hangingPunct="1">
              <a:lnSpc>
                <a:spcPct val="100000"/>
              </a:lnSpc>
              <a:spcBef>
                <a:spcPct val="0"/>
              </a:spcBef>
              <a:spcAft>
                <a:spcPts val="1000"/>
              </a:spcAft>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err="1" smtClean="0">
                <a:ln>
                  <a:noFill/>
                </a:ln>
                <a:solidFill>
                  <a:schemeClr val="tx1"/>
                </a:solidFill>
                <a:effectLst/>
                <a:latin typeface="Arial" pitchFamily="34" charset="0"/>
                <a:cs typeface="Arial" pitchFamily="34" charset="0"/>
              </a:rPr>
              <a:t>Alte</a:t>
            </a:r>
            <a:r>
              <a:rPr kumimoji="0" lang="en-US" sz="1400" b="1" i="0" u="none" strike="noStrike" cap="none" normalizeH="0" baseline="0" dirty="0" smtClean="0">
                <a:ln>
                  <a:noFill/>
                </a:ln>
                <a:solidFill>
                  <a:schemeClr val="tx1"/>
                </a:solidFill>
                <a:effectLst/>
                <a:latin typeface="Arial" pitchFamily="34" charset="0"/>
                <a:cs typeface="Arial" pitchFamily="34" charset="0"/>
              </a:rPr>
              <a:t> active fixe (</a:t>
            </a:r>
            <a:r>
              <a:rPr kumimoji="0" lang="en-US" sz="1400" b="1" i="0" u="none" strike="noStrike" cap="none" normalizeH="0" baseline="0" dirty="0" err="1" smtClean="0">
                <a:ln>
                  <a:noFill/>
                </a:ln>
                <a:solidFill>
                  <a:schemeClr val="tx1"/>
                </a:solidFill>
                <a:effectLst/>
                <a:latin typeface="Arial" pitchFamily="34" charset="0"/>
                <a:cs typeface="Arial" pitchFamily="34" charset="0"/>
              </a:rPr>
              <a:t>rampa</a:t>
            </a:r>
            <a:r>
              <a:rPr kumimoji="0" lang="en-US" sz="1400" b="1" i="0" u="none" strike="noStrike" cap="none" normalizeH="0" baseline="0" dirty="0" smtClean="0">
                <a:ln>
                  <a:noFill/>
                </a:ln>
                <a:solidFill>
                  <a:schemeClr val="tx1"/>
                </a:solidFill>
                <a:effectLst/>
                <a:latin typeface="Arial" pitchFamily="34" charset="0"/>
                <a:cs typeface="Arial" pitchFamily="34" charset="0"/>
              </a:rPr>
              <a:t>)  = 		            7.920 lei		        8.000 lei</a:t>
            </a:r>
          </a:p>
          <a:p>
            <a:pPr marL="457200" lvl="1" indent="-457200" eaLnBrk="1" fontAlgn="base" latinLnBrk="0" hangingPunct="1">
              <a:lnSpc>
                <a:spcPct val="100000"/>
              </a:lnSpc>
              <a:spcBef>
                <a:spcPct val="0"/>
              </a:spcBef>
              <a:spcAft>
                <a:spcPts val="1000"/>
              </a:spcAft>
              <a:tabLst/>
            </a:pPr>
            <a:r>
              <a:rPr kumimoji="0" lang="en-US" sz="1400" b="1" i="0" u="none" strike="noStrike" cap="none" normalizeH="0" baseline="0" dirty="0" err="1" smtClean="0">
                <a:ln>
                  <a:noFill/>
                </a:ln>
                <a:solidFill>
                  <a:schemeClr val="tx1"/>
                </a:solidFill>
                <a:effectLst/>
                <a:latin typeface="Arial" pitchFamily="34" charset="0"/>
                <a:cs typeface="Arial" pitchFamily="34" charset="0"/>
              </a:rPr>
              <a:t>Furnituri</a:t>
            </a:r>
            <a:r>
              <a:rPr kumimoji="0" lang="en-US" sz="1400" b="1" i="0" u="none" strike="noStrike" cap="none" normalizeH="0" baseline="0" dirty="0" smtClean="0">
                <a:ln>
                  <a:noFill/>
                </a:ln>
                <a:solidFill>
                  <a:schemeClr val="tx1"/>
                </a:solidFill>
                <a:effectLst/>
                <a:latin typeface="Arial" pitchFamily="34" charset="0"/>
                <a:cs typeface="Arial" pitchFamily="34" charset="0"/>
              </a:rPr>
              <a:t> de </a:t>
            </a:r>
            <a:r>
              <a:rPr kumimoji="0" lang="en-US" sz="1400" b="1" i="0" u="none" strike="noStrike" cap="none" normalizeH="0" baseline="0" dirty="0" err="1" smtClean="0">
                <a:ln>
                  <a:noFill/>
                </a:ln>
                <a:solidFill>
                  <a:schemeClr val="tx1"/>
                </a:solidFill>
                <a:effectLst/>
                <a:latin typeface="Arial" pitchFamily="34" charset="0"/>
                <a:cs typeface="Arial" pitchFamily="34" charset="0"/>
              </a:rPr>
              <a:t>birou</a:t>
            </a:r>
            <a:r>
              <a:rPr kumimoji="0" lang="en-US" sz="1400" b="1" i="0" u="none" strike="noStrike" cap="none" normalizeH="0" baseline="0" dirty="0" smtClean="0">
                <a:ln>
                  <a:noFill/>
                </a:ln>
                <a:solidFill>
                  <a:schemeClr val="tx1"/>
                </a:solidFill>
                <a:effectLst/>
                <a:latin typeface="Arial" pitchFamily="34" charset="0"/>
                <a:cs typeface="Arial" pitchFamily="34" charset="0"/>
              </a:rPr>
              <a:t>  = 			       5.117,27 lei 		        5.200 lei</a:t>
            </a:r>
          </a:p>
          <a:p>
            <a:pPr marL="457200" lvl="1" indent="-457200" eaLnBrk="1" fontAlgn="base" latinLnBrk="0" hangingPunct="1">
              <a:lnSpc>
                <a:spcPct val="100000"/>
              </a:lnSpc>
              <a:spcBef>
                <a:spcPct val="0"/>
              </a:spcBef>
              <a:spcAft>
                <a:spcPts val="1000"/>
              </a:spcAft>
              <a:tabLst/>
            </a:pPr>
            <a:r>
              <a:rPr kumimoji="0" lang="en-US" sz="1400" b="1" i="0" u="none" strike="noStrike" cap="none" normalizeH="0" baseline="0" dirty="0" err="1" smtClean="0">
                <a:ln>
                  <a:noFill/>
                </a:ln>
                <a:solidFill>
                  <a:schemeClr val="tx1"/>
                </a:solidFill>
                <a:effectLst/>
                <a:latin typeface="Arial" pitchFamily="34" charset="0"/>
                <a:cs typeface="Arial" pitchFamily="34" charset="0"/>
              </a:rPr>
              <a:t>Materiale</a:t>
            </a:r>
            <a:r>
              <a:rPr kumimoji="0" lang="en-US" sz="1400" b="1" i="0" u="none" strike="noStrike" cap="none" normalizeH="0" baseline="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err="1" smtClean="0">
                <a:ln>
                  <a:noFill/>
                </a:ln>
                <a:solidFill>
                  <a:schemeClr val="tx1"/>
                </a:solidFill>
                <a:effectLst/>
                <a:latin typeface="Arial" pitchFamily="34" charset="0"/>
                <a:cs typeface="Arial" pitchFamily="34" charset="0"/>
              </a:rPr>
              <a:t>curatenie</a:t>
            </a:r>
            <a:r>
              <a:rPr kumimoji="0" lang="en-US" sz="1400" b="1" i="0" u="none" strike="noStrike" cap="none" normalizeH="0" baseline="0" dirty="0" smtClean="0">
                <a:ln>
                  <a:noFill/>
                </a:ln>
                <a:solidFill>
                  <a:schemeClr val="tx1"/>
                </a:solidFill>
                <a:effectLst/>
                <a:latin typeface="Arial" pitchFamily="34" charset="0"/>
                <a:cs typeface="Arial" pitchFamily="34" charset="0"/>
              </a:rPr>
              <a:t> = 			       2.847,61 lei 		        3.000 lei</a:t>
            </a:r>
          </a:p>
          <a:p>
            <a:pPr marL="457200" lvl="1" indent="-457200" eaLnBrk="1" fontAlgn="base" latinLnBrk="0" hangingPunct="1">
              <a:lnSpc>
                <a:spcPct val="100000"/>
              </a:lnSpc>
              <a:spcBef>
                <a:spcPct val="0"/>
              </a:spcBef>
              <a:spcAft>
                <a:spcPts val="1000"/>
              </a:spcAft>
              <a:tabLst/>
            </a:pPr>
            <a:r>
              <a:rPr kumimoji="0" lang="en-US" sz="1400" b="1" i="0" u="none" strike="noStrike" cap="none" normalizeH="0" baseline="0" dirty="0" err="1" smtClean="0">
                <a:ln>
                  <a:noFill/>
                </a:ln>
                <a:solidFill>
                  <a:schemeClr val="tx1"/>
                </a:solidFill>
                <a:effectLst/>
                <a:latin typeface="Arial" pitchFamily="34" charset="0"/>
                <a:cs typeface="Arial" pitchFamily="34" charset="0"/>
              </a:rPr>
              <a:t>Apa</a:t>
            </a:r>
            <a:r>
              <a:rPr kumimoji="0" lang="en-US" sz="1400" b="1" i="0" u="none" strike="noStrike" cap="none" normalizeH="0" baseline="0" dirty="0" smtClean="0">
                <a:ln>
                  <a:noFill/>
                </a:ln>
                <a:solidFill>
                  <a:schemeClr val="tx1"/>
                </a:solidFill>
                <a:effectLst/>
                <a:latin typeface="Arial" pitchFamily="34" charset="0"/>
                <a:cs typeface="Arial" pitchFamily="34" charset="0"/>
              </a:rPr>
              <a:t>, canal, </a:t>
            </a:r>
            <a:r>
              <a:rPr kumimoji="0" lang="en-US" sz="1400" b="1" i="0" u="none" strike="noStrike" cap="none" normalizeH="0" baseline="0" dirty="0" err="1" smtClean="0">
                <a:ln>
                  <a:noFill/>
                </a:ln>
                <a:solidFill>
                  <a:schemeClr val="tx1"/>
                </a:solidFill>
                <a:effectLst/>
                <a:latin typeface="Arial" pitchFamily="34" charset="0"/>
                <a:cs typeface="Arial" pitchFamily="34" charset="0"/>
              </a:rPr>
              <a:t>salubritate</a:t>
            </a:r>
            <a:r>
              <a:rPr kumimoji="0" lang="en-US" sz="1400" b="1" i="0" u="none" strike="noStrike" cap="none" normalizeH="0" baseline="0" dirty="0" smtClean="0">
                <a:ln>
                  <a:noFill/>
                </a:ln>
                <a:solidFill>
                  <a:schemeClr val="tx1"/>
                </a:solidFill>
                <a:effectLst/>
                <a:latin typeface="Arial" pitchFamily="34" charset="0"/>
                <a:cs typeface="Arial" pitchFamily="34" charset="0"/>
              </a:rPr>
              <a:t> = 		       1.900,29 lei 		        2.000 lei</a:t>
            </a:r>
          </a:p>
          <a:p>
            <a:pPr marL="457200" lvl="1" indent="-457200" eaLnBrk="1" fontAlgn="base" latinLnBrk="0" hangingPunct="1">
              <a:lnSpc>
                <a:spcPct val="100000"/>
              </a:lnSpc>
              <a:spcBef>
                <a:spcPct val="0"/>
              </a:spcBef>
              <a:spcAft>
                <a:spcPts val="1000"/>
              </a:spcAft>
              <a:tabLst/>
            </a:pPr>
            <a:r>
              <a:rPr kumimoji="0" lang="en-US" sz="1400" b="1" i="0" u="none" strike="noStrike" cap="none" normalizeH="0" baseline="0" dirty="0" err="1" smtClean="0">
                <a:ln>
                  <a:noFill/>
                </a:ln>
                <a:solidFill>
                  <a:schemeClr val="tx1"/>
                </a:solidFill>
                <a:effectLst/>
                <a:latin typeface="Arial" pitchFamily="34" charset="0"/>
                <a:cs typeface="Arial" pitchFamily="34" charset="0"/>
              </a:rPr>
              <a:t>Reparatii</a:t>
            </a:r>
            <a:r>
              <a:rPr kumimoji="0" lang="en-US" sz="1400" b="1" i="0" u="none" strike="noStrike" cap="none" normalizeH="0" baseline="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err="1" smtClean="0">
                <a:ln>
                  <a:noFill/>
                </a:ln>
                <a:solidFill>
                  <a:schemeClr val="tx1"/>
                </a:solidFill>
                <a:effectLst/>
                <a:latin typeface="Arial" pitchFamily="34" charset="0"/>
                <a:cs typeface="Arial" pitchFamily="34" charset="0"/>
              </a:rPr>
              <a:t>curente</a:t>
            </a:r>
            <a:r>
              <a:rPr kumimoji="0" lang="en-US" sz="1400" b="1" i="0" u="none" strike="noStrike" cap="none" normalizeH="0" baseline="0" dirty="0" smtClean="0">
                <a:ln>
                  <a:noFill/>
                </a:ln>
                <a:solidFill>
                  <a:schemeClr val="tx1"/>
                </a:solidFill>
                <a:effectLst/>
                <a:latin typeface="Arial" pitchFamily="34" charset="0"/>
                <a:cs typeface="Arial" pitchFamily="34" charset="0"/>
              </a:rPr>
              <a:t> =  			               799 lei 		        1.000 lei</a:t>
            </a:r>
          </a:p>
          <a:p>
            <a:pPr marL="457200" lvl="1" indent="-457200" eaLnBrk="1" fontAlgn="base" latinLnBrk="0" hangingPunct="1">
              <a:lnSpc>
                <a:spcPct val="100000"/>
              </a:lnSpc>
              <a:spcBef>
                <a:spcPct val="0"/>
              </a:spcBef>
              <a:spcAft>
                <a:spcPts val="1000"/>
              </a:spcAft>
              <a:tabLst/>
            </a:pPr>
            <a:r>
              <a:rPr kumimoji="0" lang="en-US" sz="1400" b="1" i="0" u="none" strike="noStrike" cap="none" normalizeH="0" baseline="0" dirty="0" err="1" smtClean="0">
                <a:ln>
                  <a:noFill/>
                </a:ln>
                <a:solidFill>
                  <a:schemeClr val="tx1"/>
                </a:solidFill>
                <a:effectLst/>
                <a:latin typeface="Arial" pitchFamily="34" charset="0"/>
                <a:cs typeface="Arial" pitchFamily="34" charset="0"/>
              </a:rPr>
              <a:t>Munitie</a:t>
            </a:r>
            <a:r>
              <a:rPr kumimoji="0" lang="en-US" sz="1400" b="1" i="0" u="none" strike="noStrike" cap="none" normalizeH="0" baseline="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err="1" smtClean="0">
                <a:ln>
                  <a:noFill/>
                </a:ln>
                <a:solidFill>
                  <a:schemeClr val="tx1"/>
                </a:solidFill>
                <a:effectLst/>
                <a:latin typeface="Arial" pitchFamily="34" charset="0"/>
                <a:cs typeface="Arial" pitchFamily="34" charset="0"/>
              </a:rPr>
              <a:t>furnituri</a:t>
            </a:r>
            <a:r>
              <a:rPr kumimoji="0" lang="en-US" sz="1400" b="1" i="0" u="none" strike="noStrike" cap="none" normalizeH="0" baseline="0" dirty="0" smtClean="0">
                <a:ln>
                  <a:noFill/>
                </a:ln>
                <a:solidFill>
                  <a:schemeClr val="tx1"/>
                </a:solidFill>
                <a:effectLst/>
                <a:latin typeface="Arial" pitchFamily="34" charset="0"/>
                <a:cs typeface="Arial" pitchFamily="34" charset="0"/>
              </a:rPr>
              <a:t>, armament = 		</a:t>
            </a:r>
            <a:r>
              <a:rPr kumimoji="0" lang="en-US" sz="1400" b="1" i="0" u="none" strike="noStrike" cap="none" normalizeH="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smtClean="0">
                <a:ln>
                  <a:noFill/>
                </a:ln>
                <a:solidFill>
                  <a:schemeClr val="tx1"/>
                </a:solidFill>
                <a:effectLst/>
                <a:latin typeface="Arial" pitchFamily="34" charset="0"/>
                <a:cs typeface="Arial" pitchFamily="34" charset="0"/>
              </a:rPr>
              <a:t>630 lei 		           700 lei</a:t>
            </a:r>
          </a:p>
          <a:p>
            <a:pPr marL="457200" lvl="1" indent="-457200" eaLnBrk="1" fontAlgn="base" latinLnBrk="0" hangingPunct="1">
              <a:lnSpc>
                <a:spcPct val="100000"/>
              </a:lnSpc>
              <a:spcBef>
                <a:spcPct val="0"/>
              </a:spcBef>
              <a:spcAft>
                <a:spcPts val="1000"/>
              </a:spcAft>
              <a:tabLst/>
            </a:pP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457200" lvl="1" indent="-457200" eaLnBrk="1" fontAlgn="base" latinLnBrk="0" hangingPunct="1">
              <a:lnSpc>
                <a:spcPct val="100000"/>
              </a:lnSpc>
              <a:spcBef>
                <a:spcPct val="0"/>
              </a:spcBef>
              <a:spcAft>
                <a:spcPts val="1000"/>
              </a:spcAft>
              <a:tabLst/>
            </a:pP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zoom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3"/>
          <p:cNvSpPr>
            <a:spLocks noChangeArrowheads="1"/>
          </p:cNvSpPr>
          <p:nvPr/>
        </p:nvSpPr>
        <p:spPr bwMode="auto">
          <a:xfrm>
            <a:off x="228600" y="914400"/>
            <a:ext cx="8686800" cy="4724400"/>
          </a:xfrm>
          <a:prstGeom prst="flowChartAlternateProcess">
            <a:avLst/>
          </a:prstGeom>
          <a:gradFill rotWithShape="0">
            <a:gsLst>
              <a:gs pos="0">
                <a:srgbClr val="FABF8F"/>
              </a:gs>
              <a:gs pos="50000">
                <a:srgbClr val="FDE9D9"/>
              </a:gs>
              <a:gs pos="100000">
                <a:srgbClr val="FABF8F"/>
              </a:gs>
            </a:gsLst>
            <a:lin ang="18900000" scaled="1"/>
          </a:gradFill>
          <a:ln w="12700">
            <a:solidFill>
              <a:srgbClr val="FABF8F"/>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lvl="0" indent="0" eaLnBrk="1" fontAlgn="base" latinLnBrk="0" hangingPunct="1">
              <a:lnSpc>
                <a:spcPct val="100000"/>
              </a:lnSpc>
              <a:spcBef>
                <a:spcPct val="0"/>
              </a:spcBef>
              <a:spcAft>
                <a:spcPts val="1000"/>
              </a:spcAft>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CONCLUZII</a:t>
            </a:r>
          </a:p>
          <a:p>
            <a:pPr marL="0" lvl="0" indent="0" eaLnBrk="1" fontAlgn="base" latinLnBrk="0" hangingPunct="1">
              <a:lnSpc>
                <a:spcPct val="100000"/>
              </a:lnSpc>
              <a:spcBef>
                <a:spcPct val="0"/>
              </a:spcBef>
              <a:spcAft>
                <a:spcPts val="1000"/>
              </a:spcAft>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lvl="0" algn="just" fontAlgn="base">
              <a:spcBef>
                <a:spcPct val="0"/>
              </a:spcBef>
              <a:spcAft>
                <a:spcPts val="1000"/>
              </a:spcAft>
            </a:pP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Toate</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cheltuielile</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efectuate</a:t>
            </a:r>
            <a:r>
              <a:rPr kumimoji="0" lang="en-US" sz="1600" b="1" i="0" u="none" strike="noStrike" cap="none" normalizeH="0" baseline="0" dirty="0" smtClean="0">
                <a:ln>
                  <a:noFill/>
                </a:ln>
                <a:solidFill>
                  <a:schemeClr val="tx1"/>
                </a:solidFill>
                <a:effectLst/>
                <a:latin typeface="Arial" pitchFamily="34" charset="0"/>
                <a:cs typeface="Arial" pitchFamily="34" charset="0"/>
              </a:rPr>
              <a:t> in </a:t>
            </a:r>
            <a:r>
              <a:rPr kumimoji="0" lang="en-US" sz="1600" b="1" i="0" u="none" strike="noStrike" cap="none" normalizeH="0" baseline="0" dirty="0" err="1" smtClean="0">
                <a:ln>
                  <a:noFill/>
                </a:ln>
                <a:solidFill>
                  <a:schemeClr val="tx1"/>
                </a:solidFill>
                <a:effectLst/>
                <a:latin typeface="Arial" pitchFamily="34" charset="0"/>
                <a:cs typeface="Arial" pitchFamily="34" charset="0"/>
              </a:rPr>
              <a:t>această</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perioada</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respectiv</a:t>
            </a:r>
            <a:r>
              <a:rPr kumimoji="0" lang="en-US" sz="1600" b="1" i="0" u="none" strike="noStrike" cap="none" normalizeH="0" baseline="0" dirty="0" smtClean="0">
                <a:ln>
                  <a:noFill/>
                </a:ln>
                <a:solidFill>
                  <a:schemeClr val="tx1"/>
                </a:solidFill>
                <a:effectLst/>
                <a:latin typeface="Arial" pitchFamily="34" charset="0"/>
                <a:cs typeface="Arial" pitchFamily="34" charset="0"/>
              </a:rPr>
              <a:t> 2.916.546,21 lei au </a:t>
            </a:r>
            <a:r>
              <a:rPr kumimoji="0" lang="en-US" sz="1600" b="1" i="0" u="none" strike="noStrike" cap="none" normalizeH="0" baseline="0" dirty="0" err="1" smtClean="0">
                <a:ln>
                  <a:noFill/>
                </a:ln>
                <a:solidFill>
                  <a:schemeClr val="tx1"/>
                </a:solidFill>
                <a:effectLst/>
                <a:latin typeface="Arial" pitchFamily="34" charset="0"/>
                <a:cs typeface="Arial" pitchFamily="34" charset="0"/>
              </a:rPr>
              <a:t>fost</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făcute</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în</a:t>
            </a:r>
            <a:r>
              <a:rPr lang="en-US" sz="1600" b="1" dirty="0" smtClean="0">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limitele</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fondurilor</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bugetare</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aprobate</a:t>
            </a:r>
            <a:r>
              <a:rPr kumimoji="0" lang="en-US" sz="1600" b="1" i="0" u="none" strike="noStrike" cap="none" normalizeH="0" baseline="0" dirty="0" smtClean="0">
                <a:ln>
                  <a:noFill/>
                </a:ln>
                <a:solidFill>
                  <a:schemeClr val="tx1"/>
                </a:solidFill>
                <a:effectLst/>
                <a:latin typeface="Arial" pitchFamily="34" charset="0"/>
                <a:cs typeface="Arial" pitchFamily="34" charset="0"/>
              </a:rPr>
              <a:t> de </a:t>
            </a:r>
            <a:r>
              <a:rPr kumimoji="0" lang="en-US" sz="1600" b="1" i="0" u="none" strike="noStrike" cap="none" normalizeH="0" baseline="0" dirty="0" err="1" smtClean="0">
                <a:ln>
                  <a:noFill/>
                </a:ln>
                <a:solidFill>
                  <a:schemeClr val="tx1"/>
                </a:solidFill>
                <a:effectLst/>
                <a:latin typeface="Arial" pitchFamily="34" charset="0"/>
                <a:cs typeface="Arial" pitchFamily="34" charset="0"/>
              </a:rPr>
              <a:t>către</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Ordonatorul</a:t>
            </a:r>
            <a:r>
              <a:rPr kumimoji="0" lang="en-US" sz="1600" b="1" i="0" u="none" strike="noStrike" cap="none" normalizeH="0" baseline="0" dirty="0" smtClean="0">
                <a:ln>
                  <a:noFill/>
                </a:ln>
                <a:solidFill>
                  <a:schemeClr val="tx1"/>
                </a:solidFill>
                <a:effectLst/>
                <a:latin typeface="Arial" pitchFamily="34" charset="0"/>
                <a:cs typeface="Arial" pitchFamily="34" charset="0"/>
              </a:rPr>
              <a:t> Principal de </a:t>
            </a:r>
            <a:r>
              <a:rPr kumimoji="0" lang="en-US" sz="1600" b="1" i="0" u="none" strike="noStrike" cap="none" normalizeH="0" baseline="0" dirty="0" err="1" smtClean="0">
                <a:ln>
                  <a:noFill/>
                </a:ln>
                <a:solidFill>
                  <a:schemeClr val="tx1"/>
                </a:solidFill>
                <a:effectLst/>
                <a:latin typeface="Arial" pitchFamily="34" charset="0"/>
                <a:cs typeface="Arial" pitchFamily="34" charset="0"/>
              </a:rPr>
              <a:t>credite</a:t>
            </a:r>
            <a:r>
              <a:rPr kumimoji="0" lang="en-US" sz="1600" b="1" i="0" u="none" strike="noStrike" cap="none" normalizeH="0" baseline="0" dirty="0" smtClean="0">
                <a:ln>
                  <a:noFill/>
                </a:ln>
                <a:solidFill>
                  <a:schemeClr val="tx1"/>
                </a:solidFill>
                <a:effectLst/>
                <a:latin typeface="Arial" pitchFamily="34" charset="0"/>
                <a:cs typeface="Arial" pitchFamily="34" charset="0"/>
              </a:rPr>
              <a:t>, care </a:t>
            </a:r>
            <a:r>
              <a:rPr kumimoji="0" lang="en-US" sz="1600" b="1" i="0" u="none" strike="noStrike" cap="none" normalizeH="0" baseline="0" dirty="0" err="1" smtClean="0">
                <a:ln>
                  <a:noFill/>
                </a:ln>
                <a:solidFill>
                  <a:schemeClr val="tx1"/>
                </a:solidFill>
                <a:effectLst/>
                <a:latin typeface="Arial" pitchFamily="34" charset="0"/>
                <a:cs typeface="Arial" pitchFamily="34" charset="0"/>
              </a:rPr>
              <a:t>este</a:t>
            </a:r>
            <a:r>
              <a:rPr lang="en-US" sz="1600" b="1" dirty="0" smtClean="0">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Municipiul</a:t>
            </a:r>
            <a:r>
              <a:rPr kumimoji="0" lang="en-US" sz="1600" b="1" i="0" u="none" strike="noStrike" cap="none" normalizeH="0" baseline="0" dirty="0" smtClean="0">
                <a:ln>
                  <a:noFill/>
                </a:ln>
                <a:solidFill>
                  <a:schemeClr val="tx1"/>
                </a:solidFill>
                <a:effectLst/>
                <a:latin typeface="Arial" pitchFamily="34" charset="0"/>
                <a:cs typeface="Arial" pitchFamily="34" charset="0"/>
              </a:rPr>
              <a:t> Piatra </a:t>
            </a:r>
            <a:r>
              <a:rPr kumimoji="0" lang="en-US" sz="1600" b="1" i="0" u="none" strike="noStrike" cap="none" normalizeH="0" baseline="0" dirty="0" err="1" smtClean="0">
                <a:ln>
                  <a:noFill/>
                </a:ln>
                <a:solidFill>
                  <a:schemeClr val="tx1"/>
                </a:solidFill>
                <a:effectLst/>
                <a:latin typeface="Arial" pitchFamily="34" charset="0"/>
                <a:cs typeface="Arial" pitchFamily="34" charset="0"/>
              </a:rPr>
              <a:t>Neamţ</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prin</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bugetul</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aprobat</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pentru</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anul</a:t>
            </a:r>
            <a:r>
              <a:rPr kumimoji="0" lang="en-US" sz="1600" b="1" i="0" u="none" strike="noStrike" cap="none" normalizeH="0" baseline="0" dirty="0" smtClean="0">
                <a:ln>
                  <a:noFill/>
                </a:ln>
                <a:solidFill>
                  <a:schemeClr val="tx1"/>
                </a:solidFill>
                <a:effectLst/>
                <a:latin typeface="Arial" pitchFamily="34" charset="0"/>
                <a:cs typeface="Arial" pitchFamily="34" charset="0"/>
              </a:rPr>
              <a:t> 2016, care a </a:t>
            </a:r>
            <a:r>
              <a:rPr kumimoji="0" lang="en-US" sz="1600" b="1" i="0" u="none" strike="noStrike" cap="none" normalizeH="0" baseline="0" dirty="0" err="1" smtClean="0">
                <a:ln>
                  <a:noFill/>
                </a:ln>
                <a:solidFill>
                  <a:schemeClr val="tx1"/>
                </a:solidFill>
                <a:effectLst/>
                <a:latin typeface="Arial" pitchFamily="34" charset="0"/>
                <a:cs typeface="Arial" pitchFamily="34" charset="0"/>
              </a:rPr>
              <a:t>fost</a:t>
            </a:r>
            <a:r>
              <a:rPr kumimoji="0" lang="en-US" sz="1600" b="1" i="0" u="none" strike="noStrike" cap="none" normalizeH="0" baseline="0" dirty="0" smtClean="0">
                <a:ln>
                  <a:noFill/>
                </a:ln>
                <a:solidFill>
                  <a:schemeClr val="tx1"/>
                </a:solidFill>
                <a:effectLst/>
                <a:latin typeface="Arial" pitchFamily="34" charset="0"/>
                <a:cs typeface="Arial" pitchFamily="34" charset="0"/>
              </a:rPr>
              <a:t> 2.932.950 lei.</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Au </a:t>
            </a:r>
            <a:r>
              <a:rPr kumimoji="0" lang="en-US" sz="1600" b="1" i="0" u="none" strike="noStrike" cap="none" normalizeH="0" baseline="0" dirty="0" err="1" smtClean="0">
                <a:ln>
                  <a:noFill/>
                </a:ln>
                <a:solidFill>
                  <a:schemeClr val="tx1"/>
                </a:solidFill>
                <a:effectLst/>
                <a:latin typeface="Arial" pitchFamily="34" charset="0"/>
                <a:cs typeface="Arial" pitchFamily="34" charset="0"/>
              </a:rPr>
              <a:t>fost</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intocmite</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situaţia</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plăţilor</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restante</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si</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bilanţul</a:t>
            </a:r>
            <a:r>
              <a:rPr kumimoji="0" lang="en-US" sz="1600" b="1" i="0" u="none" strike="noStrike" cap="none" normalizeH="0" baseline="0" dirty="0" smtClean="0">
                <a:ln>
                  <a:noFill/>
                </a:ln>
                <a:solidFill>
                  <a:schemeClr val="tx1"/>
                </a:solidFill>
                <a:effectLst/>
                <a:latin typeface="Arial" pitchFamily="34" charset="0"/>
                <a:cs typeface="Arial" pitchFamily="34" charset="0"/>
              </a:rPr>
              <a:t> lunar, </a:t>
            </a:r>
            <a:r>
              <a:rPr kumimoji="0" lang="en-US" sz="1600" b="1" i="0" u="none" strike="noStrike" cap="none" normalizeH="0" baseline="0" dirty="0" err="1" smtClean="0">
                <a:ln>
                  <a:noFill/>
                </a:ln>
                <a:solidFill>
                  <a:schemeClr val="tx1"/>
                </a:solidFill>
                <a:effectLst/>
                <a:latin typeface="Arial" pitchFamily="34" charset="0"/>
                <a:cs typeface="Arial" pitchFamily="34" charset="0"/>
              </a:rPr>
              <a:t>darile</a:t>
            </a:r>
            <a:r>
              <a:rPr kumimoji="0" lang="en-US" sz="1600" b="1" i="0" u="none" strike="noStrike" cap="none" normalizeH="0" baseline="0" dirty="0" smtClean="0">
                <a:ln>
                  <a:noFill/>
                </a:ln>
                <a:solidFill>
                  <a:schemeClr val="tx1"/>
                </a:solidFill>
                <a:effectLst/>
                <a:latin typeface="Arial" pitchFamily="34" charset="0"/>
                <a:cs typeface="Arial" pitchFamily="34" charset="0"/>
              </a:rPr>
              <a:t>  de </a:t>
            </a:r>
            <a:r>
              <a:rPr kumimoji="0" lang="en-US" sz="1600" b="1" i="0" u="none" strike="noStrike" cap="none" normalizeH="0" baseline="0" dirty="0" err="1" smtClean="0">
                <a:ln>
                  <a:noFill/>
                </a:ln>
                <a:solidFill>
                  <a:schemeClr val="tx1"/>
                </a:solidFill>
                <a:effectLst/>
                <a:latin typeface="Arial" pitchFamily="34" charset="0"/>
                <a:cs typeface="Arial" pitchFamily="34" charset="0"/>
              </a:rPr>
              <a:t>seamă</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trimestriale</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si</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darea</a:t>
            </a:r>
            <a:r>
              <a:rPr kumimoji="0" lang="en-US" sz="1600" b="1" i="0" u="none" strike="noStrike" cap="none" normalizeH="0" baseline="0" dirty="0" smtClean="0">
                <a:ln>
                  <a:noFill/>
                </a:ln>
                <a:solidFill>
                  <a:schemeClr val="tx1"/>
                </a:solidFill>
                <a:effectLst/>
                <a:latin typeface="Arial" pitchFamily="34" charset="0"/>
                <a:cs typeface="Arial" pitchFamily="34" charset="0"/>
              </a:rPr>
              <a:t> de </a:t>
            </a:r>
            <a:r>
              <a:rPr kumimoji="0" lang="en-US" sz="1600" b="1" i="0" u="none" strike="noStrike" cap="none" normalizeH="0" baseline="0" dirty="0" err="1" smtClean="0">
                <a:ln>
                  <a:noFill/>
                </a:ln>
                <a:solidFill>
                  <a:schemeClr val="tx1"/>
                </a:solidFill>
                <a:effectLst/>
                <a:latin typeface="Arial" pitchFamily="34" charset="0"/>
                <a:cs typeface="Arial" pitchFamily="34" charset="0"/>
              </a:rPr>
              <a:t>seamă</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pntru</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anul</a:t>
            </a:r>
            <a:r>
              <a:rPr kumimoji="0" lang="en-US" sz="1600" b="1" i="0" u="none" strike="noStrike" cap="none" normalizeH="0" baseline="0" dirty="0" smtClean="0">
                <a:ln>
                  <a:noFill/>
                </a:ln>
                <a:solidFill>
                  <a:schemeClr val="tx1"/>
                </a:solidFill>
                <a:effectLst/>
                <a:latin typeface="Arial" pitchFamily="34" charset="0"/>
                <a:cs typeface="Arial" pitchFamily="34" charset="0"/>
              </a:rPr>
              <a:t> 2016, </a:t>
            </a:r>
            <a:r>
              <a:rPr kumimoji="0" lang="en-US" sz="1600" b="1" i="0" u="none" strike="noStrike" cap="none" normalizeH="0" baseline="0" dirty="0" err="1" smtClean="0">
                <a:ln>
                  <a:noFill/>
                </a:ln>
                <a:solidFill>
                  <a:schemeClr val="tx1"/>
                </a:solidFill>
                <a:effectLst/>
                <a:latin typeface="Arial" pitchFamily="34" charset="0"/>
                <a:cs typeface="Arial" pitchFamily="34" charset="0"/>
              </a:rPr>
              <a:t>în</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conformitate</a:t>
            </a:r>
            <a:r>
              <a:rPr kumimoji="0" lang="en-US" sz="1600" b="1" i="0" u="none" strike="noStrike" cap="none" normalizeH="0" baseline="0" dirty="0" smtClean="0">
                <a:ln>
                  <a:noFill/>
                </a:ln>
                <a:solidFill>
                  <a:schemeClr val="tx1"/>
                </a:solidFill>
                <a:effectLst/>
                <a:latin typeface="Arial" pitchFamily="34" charset="0"/>
                <a:cs typeface="Arial" pitchFamily="34" charset="0"/>
              </a:rPr>
              <a:t> cu </a:t>
            </a:r>
            <a:r>
              <a:rPr kumimoji="0" lang="en-US" sz="1600" b="1" i="0" u="none" strike="noStrike" cap="none" normalizeH="0" baseline="0" dirty="0" err="1" smtClean="0">
                <a:ln>
                  <a:noFill/>
                </a:ln>
                <a:solidFill>
                  <a:schemeClr val="tx1"/>
                </a:solidFill>
                <a:effectLst/>
                <a:latin typeface="Arial" pitchFamily="34" charset="0"/>
                <a:cs typeface="Arial" pitchFamily="34" charset="0"/>
              </a:rPr>
              <a:t>prevederile</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legale</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în</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vigoare</a:t>
            </a:r>
            <a:r>
              <a:rPr kumimoji="0" lang="en-US" sz="1600" b="1" i="0" u="none" strike="noStrike" cap="none" normalizeH="0" baseline="0" dirty="0" smtClean="0">
                <a:ln>
                  <a:noFill/>
                </a:ln>
                <a:solidFill>
                  <a:schemeClr val="tx1"/>
                </a:solidFill>
                <a:effectLst/>
                <a:latin typeface="Arial" pitchFamily="34"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1600" b="1" i="0" u="none" strike="noStrike" cap="none" normalizeH="0" baseline="0" dirty="0" err="1" smtClean="0">
                <a:ln>
                  <a:noFill/>
                </a:ln>
                <a:solidFill>
                  <a:schemeClr val="tx1"/>
                </a:solidFill>
                <a:effectLst/>
                <a:latin typeface="Arial" pitchFamily="34" charset="0"/>
                <a:cs typeface="Arial" pitchFamily="34" charset="0"/>
              </a:rPr>
              <a:t>Incepand</a:t>
            </a:r>
            <a:r>
              <a:rPr kumimoji="0" lang="en-US" sz="1600" b="1" i="0" u="none" strike="noStrike" cap="none" normalizeH="0" baseline="0" dirty="0" smtClean="0">
                <a:ln>
                  <a:noFill/>
                </a:ln>
                <a:solidFill>
                  <a:schemeClr val="tx1"/>
                </a:solidFill>
                <a:effectLst/>
                <a:latin typeface="Arial" pitchFamily="34" charset="0"/>
                <a:cs typeface="Arial" pitchFamily="34" charset="0"/>
              </a:rPr>
              <a:t> cu data de 06.06.2016 s-a </a:t>
            </a:r>
            <a:r>
              <a:rPr kumimoji="0" lang="en-US" sz="1600" b="1" i="0" u="none" strike="noStrike" cap="none" normalizeH="0" baseline="0" dirty="0" err="1" smtClean="0">
                <a:ln>
                  <a:noFill/>
                </a:ln>
                <a:solidFill>
                  <a:schemeClr val="tx1"/>
                </a:solidFill>
                <a:effectLst/>
                <a:latin typeface="Arial" pitchFamily="34" charset="0"/>
                <a:cs typeface="Arial" pitchFamily="34" charset="0"/>
              </a:rPr>
              <a:t>procedat</a:t>
            </a:r>
            <a:r>
              <a:rPr kumimoji="0" lang="en-US" sz="1600" b="1" i="0" u="none" strike="noStrike" cap="none" normalizeH="0" baseline="0" dirty="0" smtClean="0">
                <a:ln>
                  <a:noFill/>
                </a:ln>
                <a:solidFill>
                  <a:schemeClr val="tx1"/>
                </a:solidFill>
                <a:effectLst/>
                <a:latin typeface="Arial" pitchFamily="34" charset="0"/>
                <a:cs typeface="Arial" pitchFamily="34" charset="0"/>
              </a:rPr>
              <a:t> la </a:t>
            </a:r>
            <a:r>
              <a:rPr kumimoji="0" lang="en-US" sz="1600" b="1" i="0" u="none" strike="noStrike" cap="none" normalizeH="0" baseline="0" dirty="0" err="1" smtClean="0">
                <a:ln>
                  <a:noFill/>
                </a:ln>
                <a:solidFill>
                  <a:schemeClr val="tx1"/>
                </a:solidFill>
                <a:effectLst/>
                <a:latin typeface="Arial" pitchFamily="34" charset="0"/>
                <a:cs typeface="Arial" pitchFamily="34" charset="0"/>
              </a:rPr>
              <a:t>utilizarea</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aplicatiei</a:t>
            </a:r>
            <a:r>
              <a:rPr kumimoji="0" lang="en-US" sz="1600" b="1" i="0" u="none" strike="noStrike" cap="none" normalizeH="0" baseline="0" dirty="0" smtClean="0">
                <a:ln>
                  <a:noFill/>
                </a:ln>
                <a:solidFill>
                  <a:schemeClr val="tx1"/>
                </a:solidFill>
                <a:effectLst/>
                <a:latin typeface="Arial" pitchFamily="34" charset="0"/>
                <a:cs typeface="Arial" pitchFamily="34" charset="0"/>
              </a:rPr>
              <a:t> SEAP in </a:t>
            </a:r>
            <a:r>
              <a:rPr kumimoji="0" lang="en-US" sz="1600" b="1" i="0" u="none" strike="noStrike" cap="none" normalizeH="0" baseline="0" dirty="0" err="1" smtClean="0">
                <a:ln>
                  <a:noFill/>
                </a:ln>
                <a:solidFill>
                  <a:schemeClr val="tx1"/>
                </a:solidFill>
                <a:effectLst/>
                <a:latin typeface="Arial" pitchFamily="34" charset="0"/>
                <a:cs typeface="Arial" pitchFamily="34" charset="0"/>
              </a:rPr>
              <a:t>institutie</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si</a:t>
            </a:r>
            <a:r>
              <a:rPr kumimoji="0" lang="en-US" sz="1600" b="1" i="0" u="none" strike="noStrike" cap="none" normalizeH="0" baseline="0" dirty="0" smtClean="0">
                <a:ln>
                  <a:noFill/>
                </a:ln>
                <a:solidFill>
                  <a:schemeClr val="tx1"/>
                </a:solidFill>
                <a:effectLst/>
                <a:latin typeface="Arial" pitchFamily="34" charset="0"/>
                <a:cs typeface="Arial" pitchFamily="34" charset="0"/>
              </a:rPr>
              <a:t> a </a:t>
            </a:r>
            <a:r>
              <a:rPr kumimoji="0" lang="en-US" sz="1600" b="1" i="0" u="none" strike="noStrike" cap="none" normalizeH="0" baseline="0" dirty="0" err="1" smtClean="0">
                <a:ln>
                  <a:noFill/>
                </a:ln>
                <a:solidFill>
                  <a:schemeClr val="tx1"/>
                </a:solidFill>
                <a:effectLst/>
                <a:latin typeface="Arial" pitchFamily="34" charset="0"/>
                <a:cs typeface="Arial" pitchFamily="34" charset="0"/>
              </a:rPr>
              <a:t>procedurilor</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specifice</a:t>
            </a:r>
            <a:r>
              <a:rPr kumimoji="0" lang="en-US" sz="1600" b="1" i="0" u="none" strike="noStrike" cap="none" normalizeH="0" baseline="0" dirty="0" smtClean="0">
                <a:ln>
                  <a:noFill/>
                </a:ln>
                <a:solidFill>
                  <a:schemeClr val="tx1"/>
                </a:solidFill>
                <a:effectLst/>
                <a:latin typeface="Arial" pitchFamily="34"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1600" b="1" i="0" u="none" strike="noStrike" cap="none" normalizeH="0" baseline="0" dirty="0" err="1" smtClean="0">
                <a:ln>
                  <a:noFill/>
                </a:ln>
                <a:solidFill>
                  <a:schemeClr val="tx1"/>
                </a:solidFill>
                <a:effectLst/>
                <a:latin typeface="Arial" pitchFamily="34" charset="0"/>
                <a:cs typeface="Arial" pitchFamily="34" charset="0"/>
              </a:rPr>
              <a:t>Incepand</a:t>
            </a:r>
            <a:r>
              <a:rPr kumimoji="0" lang="en-US" sz="1600" b="1" i="0" u="none" strike="noStrike" cap="none" normalizeH="0" baseline="0" dirty="0" smtClean="0">
                <a:ln>
                  <a:noFill/>
                </a:ln>
                <a:solidFill>
                  <a:schemeClr val="tx1"/>
                </a:solidFill>
                <a:effectLst/>
                <a:latin typeface="Arial" pitchFamily="34" charset="0"/>
                <a:cs typeface="Arial" pitchFamily="34" charset="0"/>
              </a:rPr>
              <a:t> cu </a:t>
            </a:r>
            <a:r>
              <a:rPr kumimoji="0" lang="en-US" sz="1600" b="1" i="0" u="none" strike="noStrike" cap="none" normalizeH="0" baseline="0" dirty="0" err="1" smtClean="0">
                <a:ln>
                  <a:noFill/>
                </a:ln>
                <a:solidFill>
                  <a:schemeClr val="tx1"/>
                </a:solidFill>
                <a:effectLst/>
                <a:latin typeface="Arial" pitchFamily="34" charset="0"/>
                <a:cs typeface="Arial" pitchFamily="34" charset="0"/>
              </a:rPr>
              <a:t>luna</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mai</a:t>
            </a:r>
            <a:r>
              <a:rPr kumimoji="0" lang="en-US" sz="1600" b="1" i="0" u="none" strike="noStrike" cap="none" normalizeH="0" baseline="0" dirty="0" smtClean="0">
                <a:ln>
                  <a:noFill/>
                </a:ln>
                <a:solidFill>
                  <a:schemeClr val="tx1"/>
                </a:solidFill>
                <a:effectLst/>
                <a:latin typeface="Arial" pitchFamily="34" charset="0"/>
                <a:cs typeface="Arial" pitchFamily="34" charset="0"/>
              </a:rPr>
              <a:t> 2016 a </a:t>
            </a:r>
            <a:r>
              <a:rPr kumimoji="0" lang="en-US" sz="1600" b="1" i="0" u="none" strike="noStrike" cap="none" normalizeH="0" baseline="0" dirty="0" err="1" smtClean="0">
                <a:ln>
                  <a:noFill/>
                </a:ln>
                <a:solidFill>
                  <a:schemeClr val="tx1"/>
                </a:solidFill>
                <a:effectLst/>
                <a:latin typeface="Arial" pitchFamily="34" charset="0"/>
                <a:cs typeface="Arial" pitchFamily="34" charset="0"/>
              </a:rPr>
              <a:t>fost</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implementat</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sistemul</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informatic</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pentru</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raportarea</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situatiilor</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financiare</a:t>
            </a:r>
            <a:r>
              <a:rPr kumimoji="0" lang="en-US" sz="1600" b="1" i="0" u="none" strike="noStrike" cap="none" normalizeH="0" baseline="0" dirty="0" smtClean="0">
                <a:ln>
                  <a:noFill/>
                </a:ln>
                <a:solidFill>
                  <a:schemeClr val="tx1"/>
                </a:solidFill>
                <a:effectLst/>
                <a:latin typeface="Arial" pitchFamily="34" charset="0"/>
                <a:cs typeface="Arial" pitchFamily="34" charset="0"/>
              </a:rPr>
              <a:t> ale </a:t>
            </a:r>
            <a:r>
              <a:rPr kumimoji="0" lang="en-US" sz="1600" b="1" i="0" u="none" strike="noStrike" cap="none" normalizeH="0" baseline="0" dirty="0" err="1" smtClean="0">
                <a:ln>
                  <a:noFill/>
                </a:ln>
                <a:solidFill>
                  <a:schemeClr val="tx1"/>
                </a:solidFill>
                <a:effectLst/>
                <a:latin typeface="Arial" pitchFamily="34" charset="0"/>
                <a:cs typeface="Arial" pitchFamily="34" charset="0"/>
              </a:rPr>
              <a:t>institutiilor</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publice</a:t>
            </a:r>
            <a:r>
              <a:rPr kumimoji="0" lang="en-US" sz="1600" b="1" i="0" u="none" strike="noStrike" cap="none" normalizeH="0" baseline="0" dirty="0" smtClean="0">
                <a:ln>
                  <a:noFill/>
                </a:ln>
                <a:solidFill>
                  <a:schemeClr val="tx1"/>
                </a:solidFill>
                <a:effectLst/>
                <a:latin typeface="Arial" pitchFamily="34" charset="0"/>
                <a:cs typeface="Arial" pitchFamily="34" charset="0"/>
              </a:rPr>
              <a:t> ,,FOREXEBUG". </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In </a:t>
            </a:r>
            <a:r>
              <a:rPr kumimoji="0" lang="en-US" sz="1600" b="1" i="0" u="none" strike="noStrike" cap="none" normalizeH="0" baseline="0" dirty="0" err="1" smtClean="0">
                <a:ln>
                  <a:noFill/>
                </a:ln>
                <a:solidFill>
                  <a:schemeClr val="tx1"/>
                </a:solidFill>
                <a:effectLst/>
                <a:latin typeface="Arial" pitchFamily="34" charset="0"/>
                <a:cs typeface="Arial" pitchFamily="34" charset="0"/>
              </a:rPr>
              <a:t>luna</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iunie</a:t>
            </a:r>
            <a:r>
              <a:rPr kumimoji="0" lang="en-US" sz="1600" b="1" i="0" u="none" strike="noStrike" cap="none" normalizeH="0" baseline="0" dirty="0" smtClean="0">
                <a:ln>
                  <a:noFill/>
                </a:ln>
                <a:solidFill>
                  <a:schemeClr val="tx1"/>
                </a:solidFill>
                <a:effectLst/>
                <a:latin typeface="Arial" pitchFamily="34" charset="0"/>
                <a:cs typeface="Arial" pitchFamily="34" charset="0"/>
              </a:rPr>
              <a:t> 2016 a </a:t>
            </a:r>
            <a:r>
              <a:rPr kumimoji="0" lang="en-US" sz="1600" b="1" i="0" u="none" strike="noStrike" cap="none" normalizeH="0" baseline="0" dirty="0" err="1" smtClean="0">
                <a:ln>
                  <a:noFill/>
                </a:ln>
                <a:solidFill>
                  <a:schemeClr val="tx1"/>
                </a:solidFill>
                <a:effectLst/>
                <a:latin typeface="Arial" pitchFamily="34" charset="0"/>
                <a:cs typeface="Arial" pitchFamily="34" charset="0"/>
              </a:rPr>
              <a:t>fost</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finalizat</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controlul</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Curtii</a:t>
            </a:r>
            <a:r>
              <a:rPr kumimoji="0" lang="en-US" sz="1600" b="1" i="0" u="none" strike="noStrike" cap="none" normalizeH="0" baseline="0" dirty="0" smtClean="0">
                <a:ln>
                  <a:noFill/>
                </a:ln>
                <a:solidFill>
                  <a:schemeClr val="tx1"/>
                </a:solidFill>
                <a:effectLst/>
                <a:latin typeface="Arial" pitchFamily="34" charset="0"/>
                <a:cs typeface="Arial" pitchFamily="34" charset="0"/>
              </a:rPr>
              <a:t> de </a:t>
            </a:r>
            <a:r>
              <a:rPr kumimoji="0" lang="en-US" sz="1600" b="1" i="0" u="none" strike="noStrike" cap="none" normalizeH="0" baseline="0" dirty="0" err="1" smtClean="0">
                <a:ln>
                  <a:noFill/>
                </a:ln>
                <a:solidFill>
                  <a:schemeClr val="tx1"/>
                </a:solidFill>
                <a:effectLst/>
                <a:latin typeface="Arial" pitchFamily="34" charset="0"/>
                <a:cs typeface="Arial" pitchFamily="34" charset="0"/>
              </a:rPr>
              <a:t>Conturi</a:t>
            </a:r>
            <a:r>
              <a:rPr kumimoji="0" lang="en-US" sz="1600" b="1" i="0" u="none" strike="noStrike" cap="none" normalizeH="0" baseline="0" dirty="0" smtClean="0">
                <a:ln>
                  <a:noFill/>
                </a:ln>
                <a:solidFill>
                  <a:schemeClr val="tx1"/>
                </a:solidFill>
                <a:effectLst/>
                <a:latin typeface="Arial" pitchFamily="34" charset="0"/>
                <a:cs typeface="Arial" pitchFamily="34" charset="0"/>
              </a:rPr>
              <a:t>, in </a:t>
            </a:r>
            <a:r>
              <a:rPr kumimoji="0" lang="en-US" sz="1600" b="1" i="0" u="none" strike="noStrike" cap="none" normalizeH="0" baseline="0" dirty="0" err="1" smtClean="0">
                <a:ln>
                  <a:noFill/>
                </a:ln>
                <a:solidFill>
                  <a:schemeClr val="tx1"/>
                </a:solidFill>
                <a:effectLst/>
                <a:latin typeface="Arial" pitchFamily="34" charset="0"/>
                <a:cs typeface="Arial" pitchFamily="34" charset="0"/>
              </a:rPr>
              <a:t>urma</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caruia</a:t>
            </a:r>
            <a:r>
              <a:rPr kumimoji="0" lang="en-US" sz="1600" b="1" i="0" u="none" strike="noStrike" cap="none" normalizeH="0" baseline="0" dirty="0" smtClean="0">
                <a:ln>
                  <a:noFill/>
                </a:ln>
                <a:solidFill>
                  <a:schemeClr val="tx1"/>
                </a:solidFill>
                <a:effectLst/>
                <a:latin typeface="Arial" pitchFamily="34" charset="0"/>
                <a:cs typeface="Arial" pitchFamily="34" charset="0"/>
              </a:rPr>
              <a:t> au </a:t>
            </a:r>
            <a:r>
              <a:rPr kumimoji="0" lang="en-US" sz="1600" b="1" i="0" u="none" strike="noStrike" cap="none" normalizeH="0" baseline="0" dirty="0" err="1" smtClean="0">
                <a:ln>
                  <a:noFill/>
                </a:ln>
                <a:solidFill>
                  <a:schemeClr val="tx1"/>
                </a:solidFill>
                <a:effectLst/>
                <a:latin typeface="Arial" pitchFamily="34" charset="0"/>
                <a:cs typeface="Arial" pitchFamily="34" charset="0"/>
              </a:rPr>
              <a:t>fost</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constatate</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mai</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multe</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aspecte</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stabilindu</a:t>
            </a:r>
            <a:r>
              <a:rPr kumimoji="0" lang="en-US" sz="1600" b="1" i="0" u="none" strike="noStrike" cap="none" normalizeH="0" baseline="0" dirty="0" smtClean="0">
                <a:ln>
                  <a:noFill/>
                </a:ln>
                <a:solidFill>
                  <a:schemeClr val="tx1"/>
                </a:solidFill>
                <a:effectLst/>
                <a:latin typeface="Arial" pitchFamily="34" charset="0"/>
                <a:cs typeface="Arial" pitchFamily="34" charset="0"/>
              </a:rPr>
              <a:t>-se </a:t>
            </a:r>
            <a:r>
              <a:rPr kumimoji="0" lang="en-US" sz="1600" b="1" i="0" u="none" strike="noStrike" cap="none" normalizeH="0" baseline="0" dirty="0" err="1" smtClean="0">
                <a:ln>
                  <a:noFill/>
                </a:ln>
                <a:solidFill>
                  <a:schemeClr val="tx1"/>
                </a:solidFill>
                <a:effectLst/>
                <a:latin typeface="Arial" pitchFamily="34" charset="0"/>
                <a:cs typeface="Arial" pitchFamily="34" charset="0"/>
              </a:rPr>
              <a:t>termen</a:t>
            </a:r>
            <a:r>
              <a:rPr kumimoji="0" lang="en-US" sz="1600" b="1" i="0" u="none" strike="noStrike" cap="none" normalizeH="0" baseline="0" dirty="0" smtClean="0">
                <a:ln>
                  <a:noFill/>
                </a:ln>
                <a:solidFill>
                  <a:schemeClr val="tx1"/>
                </a:solidFill>
                <a:effectLst/>
                <a:latin typeface="Arial" pitchFamily="34" charset="0"/>
                <a:cs typeface="Arial" pitchFamily="34" charset="0"/>
              </a:rPr>
              <a:t> de </a:t>
            </a:r>
            <a:r>
              <a:rPr kumimoji="0" lang="en-US" sz="1600" b="1" i="0" u="none" strike="noStrike" cap="none" normalizeH="0" baseline="0" dirty="0" err="1" smtClean="0">
                <a:ln>
                  <a:noFill/>
                </a:ln>
                <a:solidFill>
                  <a:schemeClr val="tx1"/>
                </a:solidFill>
                <a:effectLst/>
                <a:latin typeface="Arial" pitchFamily="34" charset="0"/>
                <a:cs typeface="Arial" pitchFamily="34" charset="0"/>
              </a:rPr>
              <a:t>remediere</a:t>
            </a:r>
            <a:r>
              <a:rPr kumimoji="0" lang="en-US" sz="1600" b="1" i="0" u="none" strike="noStrike" cap="none" normalizeH="0" baseline="0" dirty="0" smtClean="0">
                <a:ln>
                  <a:noFill/>
                </a:ln>
                <a:solidFill>
                  <a:schemeClr val="tx1"/>
                </a:solidFill>
                <a:effectLst/>
                <a:latin typeface="Arial" pitchFamily="34" charset="0"/>
                <a:cs typeface="Arial" pitchFamily="34" charset="0"/>
              </a:rPr>
              <a:t> 15.03.2017.</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blinds/>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990600"/>
          </a:xfrm>
        </p:spPr>
        <p:txBody>
          <a:bodyPr>
            <a:noAutofit/>
          </a:bodyPr>
          <a:lstStyle/>
          <a:p>
            <a:r>
              <a:rPr lang="it-IT" sz="2000" b="1" dirty="0">
                <a:latin typeface="Arial" pitchFamily="34" charset="0"/>
                <a:cs typeface="Arial" pitchFamily="34" charset="0"/>
              </a:rPr>
              <a:t>COMPARTIMENTUL RELATII CU PUBLICUL SI SECRETARIAT</a:t>
            </a:r>
            <a:r>
              <a:rPr lang="en-US" sz="2000" dirty="0">
                <a:latin typeface="Arial" pitchFamily="34" charset="0"/>
                <a:cs typeface="Arial" pitchFamily="34" charset="0"/>
              </a:rPr>
              <a:t/>
            </a:r>
            <a:br>
              <a:rPr lang="en-US" sz="2000" dirty="0">
                <a:latin typeface="Arial" pitchFamily="34" charset="0"/>
                <a:cs typeface="Arial" pitchFamily="34" charset="0"/>
              </a:rPr>
            </a:br>
            <a:r>
              <a:rPr lang="it-IT" sz="2000" b="1" dirty="0" smtClean="0">
                <a:latin typeface="Arial" pitchFamily="34" charset="0"/>
                <a:cs typeface="Arial" pitchFamily="34" charset="0"/>
              </a:rPr>
              <a:t>1 POLITIST LOCAL (+1 lucrator din septembrie 2016)</a:t>
            </a:r>
            <a:endParaRPr lang="en-US" sz="2000" dirty="0">
              <a:latin typeface="Arial" pitchFamily="34" charset="0"/>
              <a:cs typeface="Arial" pitchFamily="34" charset="0"/>
            </a:endParaRPr>
          </a:p>
        </p:txBody>
      </p:sp>
      <p:sp>
        <p:nvSpPr>
          <p:cNvPr id="27650" name="AutoShape 2"/>
          <p:cNvSpPr>
            <a:spLocks noChangeArrowheads="1"/>
          </p:cNvSpPr>
          <p:nvPr/>
        </p:nvSpPr>
        <p:spPr bwMode="auto">
          <a:xfrm>
            <a:off x="1295400" y="1143000"/>
            <a:ext cx="6934200" cy="5486400"/>
          </a:xfrm>
          <a:prstGeom prst="flowChartAlternateProcess">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457200" marR="0" lvl="1" indent="0" algn="ctr"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Times New Roman" pitchFamily="18" charset="0"/>
              <a:cs typeface="Arial" pitchFamily="34" charset="0"/>
            </a:endParaRPr>
          </a:p>
          <a:p>
            <a:pPr marL="457200" marR="0" lvl="1"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Documente inregistrate			= 4.596</a:t>
            </a:r>
          </a:p>
          <a:p>
            <a:pPr marL="457200" marR="0" lvl="1" indent="0" algn="ctr" defTabSz="914400" rtl="0" eaLnBrk="1" fontAlgn="base" latinLnBrk="0" hangingPunct="1">
              <a:lnSpc>
                <a:spcPct val="100000"/>
              </a:lnSpc>
              <a:spcBef>
                <a:spcPct val="0"/>
              </a:spcBef>
              <a:spcAft>
                <a:spcPts val="1000"/>
              </a:spcAft>
              <a:buClrTx/>
              <a:buSzTx/>
              <a:buFontTx/>
              <a:buNone/>
              <a:tabLst/>
            </a:pPr>
            <a:endParaRPr kumimoji="0" lang="it-IT" sz="1400" b="1"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Petitii inregistrate			=    413</a:t>
            </a:r>
          </a:p>
          <a:p>
            <a:pPr marL="457200" marR="0" lvl="1" indent="0" algn="ctr" defTabSz="914400" rtl="0" eaLnBrk="1" fontAlgn="base" latinLnBrk="0" hangingPunct="1">
              <a:lnSpc>
                <a:spcPct val="100000"/>
              </a:lnSpc>
              <a:spcBef>
                <a:spcPct val="0"/>
              </a:spcBef>
              <a:spcAft>
                <a:spcPts val="1000"/>
              </a:spcAft>
              <a:buClrTx/>
              <a:buSzTx/>
              <a:buFontTx/>
              <a:buNone/>
              <a:tabLst/>
            </a:pPr>
            <a:endParaRPr kumimoji="0" lang="it-IT" sz="1400" b="1"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Audiente				=      32</a:t>
            </a:r>
          </a:p>
          <a:p>
            <a:pPr marL="457200" marR="0" lvl="1" indent="0" algn="ctr" defTabSz="914400" rtl="0" eaLnBrk="1" fontAlgn="base" latinLnBrk="0" hangingPunct="1">
              <a:lnSpc>
                <a:spcPct val="100000"/>
              </a:lnSpc>
              <a:spcBef>
                <a:spcPct val="0"/>
              </a:spcBef>
              <a:spcAft>
                <a:spcPts val="1000"/>
              </a:spcAft>
              <a:buClrTx/>
              <a:buSzTx/>
              <a:buFontTx/>
              <a:buNone/>
              <a:tabLst/>
            </a:pPr>
            <a:endParaRPr kumimoji="0" lang="it-IT" sz="1400" b="1"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P.v. puncte de penalizare inaintate		= 1.388</a:t>
            </a:r>
          </a:p>
          <a:p>
            <a:pPr marL="457200" marR="0" lvl="1" indent="0" algn="ctr" defTabSz="914400" rtl="0" eaLnBrk="1" fontAlgn="base" latinLnBrk="0" hangingPunct="1">
              <a:lnSpc>
                <a:spcPct val="100000"/>
              </a:lnSpc>
              <a:spcBef>
                <a:spcPct val="0"/>
              </a:spcBef>
              <a:spcAft>
                <a:spcPts val="1000"/>
              </a:spcAft>
              <a:buClrTx/>
              <a:buSzTx/>
              <a:buFontTx/>
              <a:buNone/>
              <a:tabLst/>
            </a:pPr>
            <a:endParaRPr kumimoji="0" lang="it-IT" sz="1400" b="1"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P.v. executari silite trimise			= 3.214</a:t>
            </a:r>
          </a:p>
          <a:p>
            <a:pPr marL="457200" marR="0" lvl="1"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		- D.T.I.			= 1.467	</a:t>
            </a:r>
          </a:p>
          <a:p>
            <a:pPr marL="457200" marR="0" lvl="1" indent="0" algn="l" defTabSz="914400" rtl="0" eaLnBrk="1" fontAlgn="base" latinLnBrk="0" hangingPunct="1">
              <a:lnSpc>
                <a:spcPct val="100000"/>
              </a:lnSpc>
              <a:spcBef>
                <a:spcPct val="0"/>
              </a:spcBef>
              <a:spcAft>
                <a:spcPts val="1000"/>
              </a:spcAft>
              <a:buClrTx/>
              <a:buSzTx/>
              <a:buFontTx/>
              <a:buNone/>
              <a:tabLst/>
            </a:pPr>
            <a:r>
              <a:rPr lang="it-IT" sz="1400" b="1" dirty="0">
                <a:latin typeface="Arial" pitchFamily="34" charset="0"/>
                <a:cs typeface="Arial" pitchFamily="34" charset="0"/>
              </a:rPr>
              <a:t>	</a:t>
            </a:r>
            <a:r>
              <a:rPr lang="it-IT" sz="1400" b="1" dirty="0" smtClean="0">
                <a:latin typeface="Arial" pitchFamily="34" charset="0"/>
                <a:cs typeface="Arial" pitchFamily="34" charset="0"/>
              </a:rPr>
              <a:t>	</a:t>
            </a:r>
            <a:r>
              <a:rPr kumimoji="0" lang="it-IT" sz="1400" b="1" i="0" u="none" strike="noStrike" cap="none" normalizeH="0" baseline="0" dirty="0" smtClean="0">
                <a:ln>
                  <a:noFill/>
                </a:ln>
                <a:solidFill>
                  <a:schemeClr val="tx1"/>
                </a:solidFill>
                <a:effectLst/>
                <a:latin typeface="Arial" pitchFamily="34" charset="0"/>
                <a:cs typeface="Arial" pitchFamily="34" charset="0"/>
              </a:rPr>
              <a:t>- Primarii din tara		= 1.747</a:t>
            </a:r>
          </a:p>
          <a:p>
            <a:pPr marL="457200" marR="0" lvl="1"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Corespondenta trimisa prin posta		= 1.081</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circl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ChangeArrowheads="1"/>
          </p:cNvSpPr>
          <p:nvPr/>
        </p:nvSpPr>
        <p:spPr bwMode="auto">
          <a:xfrm>
            <a:off x="381000" y="533400"/>
            <a:ext cx="8229600" cy="6324600"/>
          </a:xfrm>
          <a:prstGeom prst="horizontalScroll">
            <a:avLst>
              <a:gd name="adj" fmla="val 12500"/>
            </a:avLst>
          </a:prstGeom>
          <a:gradFill rotWithShape="0">
            <a:gsLst>
              <a:gs pos="0">
                <a:srgbClr val="FFFFFF"/>
              </a:gs>
              <a:gs pos="100000">
                <a:srgbClr val="B6DDE8"/>
              </a:gs>
            </a:gsLst>
            <a:lin ang="5400000" scaled="1"/>
          </a:gradFill>
          <a:ln w="12700">
            <a:solidFill>
              <a:srgbClr val="92CDDC"/>
            </a:solidFill>
            <a:round/>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it-IT" sz="1400" b="1" dirty="0">
                <a:latin typeface="Arial" pitchFamily="34" charset="0"/>
                <a:cs typeface="Arial" pitchFamily="34" charset="0"/>
              </a:rPr>
              <a:t> </a:t>
            </a:r>
            <a:r>
              <a:rPr lang="it-IT" sz="1400" b="1" dirty="0" smtClean="0">
                <a:latin typeface="Arial" pitchFamily="34" charset="0"/>
                <a:cs typeface="Arial" pitchFamily="34" charset="0"/>
              </a:rPr>
              <a:t>        </a:t>
            </a:r>
            <a:r>
              <a:rPr kumimoji="0" lang="it-IT" sz="1400" b="1" i="0" u="none" strike="noStrike" cap="none" normalizeH="0" baseline="0" dirty="0" smtClean="0">
                <a:ln>
                  <a:noFill/>
                </a:ln>
                <a:solidFill>
                  <a:schemeClr val="tx1"/>
                </a:solidFill>
                <a:effectLst/>
                <a:latin typeface="Arial" pitchFamily="34" charset="0"/>
                <a:cs typeface="Arial" pitchFamily="34" charset="0"/>
              </a:rPr>
              <a:t>TOTAL DOSARE = 30, 	</a:t>
            </a:r>
            <a:r>
              <a:rPr kumimoji="0" lang="it-IT" sz="1400" b="0" i="0" u="none" strike="noStrike" cap="none" normalizeH="0" baseline="0" dirty="0" smtClean="0">
                <a:ln>
                  <a:noFill/>
                </a:ln>
                <a:solidFill>
                  <a:schemeClr val="tx1"/>
                </a:solidFill>
                <a:effectLst/>
                <a:latin typeface="Arial" pitchFamily="34" charset="0"/>
                <a:cs typeface="Arial" pitchFamily="34" charset="0"/>
              </a:rPr>
              <a:t>DIN CARE:</a:t>
            </a:r>
          </a:p>
          <a:p>
            <a:pPr marL="342900" marR="0" lvl="0" indent="-342900" algn="l" defTabSz="914400" rtl="0" eaLnBrk="1" fontAlgn="base" latinLnBrk="0" hangingPunct="1">
              <a:lnSpc>
                <a:spcPct val="100000"/>
              </a:lnSpc>
              <a:spcBef>
                <a:spcPct val="0"/>
              </a:spcBef>
              <a:spcAft>
                <a:spcPts val="1000"/>
              </a:spcAft>
              <a:buClrTx/>
              <a:buSzTx/>
              <a:buFontTx/>
              <a:buAutoNum type="arabicPeriod"/>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PLANGERI CONTRAVENTIONALE 	= 20</a:t>
            </a:r>
          </a:p>
          <a:p>
            <a:pPr marL="342900" marR="0" lvl="0" indent="-342900" algn="l" defTabSz="914400" rtl="0" eaLnBrk="1" fontAlgn="base" latinLnBrk="0" hangingPunct="1">
              <a:lnSpc>
                <a:spcPct val="100000"/>
              </a:lnSpc>
              <a:spcBef>
                <a:spcPct val="0"/>
              </a:spcBef>
              <a:spcAft>
                <a:spcPts val="1000"/>
              </a:spcAft>
              <a:buClrTx/>
              <a:buSzTx/>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		- PRONUNTATE = 4, </a:t>
            </a:r>
          </a:p>
          <a:p>
            <a:pPr marL="342900" marR="0" lvl="0" indent="-342900" algn="l" defTabSz="914400" rtl="0" eaLnBrk="1" fontAlgn="base" latinLnBrk="0" hangingPunct="1">
              <a:lnSpc>
                <a:spcPct val="100000"/>
              </a:lnSpc>
              <a:spcBef>
                <a:spcPct val="0"/>
              </a:spcBef>
              <a:spcAft>
                <a:spcPts val="1000"/>
              </a:spcAft>
              <a:buClrTx/>
              <a:buSzTx/>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CU SOLUTIILE:</a:t>
            </a:r>
          </a:p>
          <a:p>
            <a:pPr marL="457200" marR="0" lvl="1"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 ACTIUNI RESPINSE = 2</a:t>
            </a:r>
          </a:p>
          <a:p>
            <a:pPr marL="457200" marR="0" lvl="1"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 ACTIUNI ADMISE = 1 </a:t>
            </a:r>
            <a:r>
              <a:rPr kumimoji="0" lang="it-IT" sz="1400" b="0" i="0" u="none" strike="noStrike" cap="none" normalizeH="0" baseline="0" dirty="0" smtClean="0">
                <a:ln>
                  <a:noFill/>
                </a:ln>
                <a:solidFill>
                  <a:schemeClr val="tx1"/>
                </a:solidFill>
                <a:effectLst/>
                <a:latin typeface="Arial" pitchFamily="34" charset="0"/>
                <a:cs typeface="Arial" pitchFamily="34" charset="0"/>
              </a:rPr>
              <a:t>(ANULATA SANCTIUNEA)</a:t>
            </a:r>
          </a:p>
          <a:p>
            <a:pPr marL="457200" marR="0" lvl="1" indent="0" algn="l" defTabSz="914400" rtl="0" eaLnBrk="1" fontAlgn="base" latinLnBrk="0" hangingPunct="1">
              <a:lnSpc>
                <a:spcPct val="100000"/>
              </a:lnSpc>
              <a:spcBef>
                <a:spcPct val="0"/>
              </a:spcBef>
              <a:spcAft>
                <a:spcPts val="1000"/>
              </a:spcAft>
              <a:buClrTx/>
              <a:buSzTx/>
              <a:buFontTx/>
              <a:buChar char="-"/>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RENUNTARE LA JUDECATA = 1</a:t>
            </a:r>
          </a:p>
          <a:p>
            <a:pPr marL="0" marR="0" lvl="0" indent="0" algn="l" defTabSz="914400" rtl="0" eaLnBrk="1" fontAlgn="base" latinLnBrk="0" hangingPunct="1">
              <a:lnSpc>
                <a:spcPct val="100000"/>
              </a:lnSpc>
              <a:spcBef>
                <a:spcPct val="0"/>
              </a:spcBef>
              <a:spcAft>
                <a:spcPts val="1000"/>
              </a:spcAft>
              <a:buClrTx/>
              <a:buSzTx/>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	- IN CURS DE SOLUTIONARE = 16, </a:t>
            </a:r>
          </a:p>
          <a:p>
            <a:pPr marL="0" marR="0" lvl="0" indent="0" algn="l" defTabSz="914400" rtl="0" eaLnBrk="1" fontAlgn="base" latinLnBrk="0" hangingPunct="1">
              <a:lnSpc>
                <a:spcPct val="100000"/>
              </a:lnSpc>
              <a:spcBef>
                <a:spcPct val="0"/>
              </a:spcBef>
              <a:spcAft>
                <a:spcPts val="1000"/>
              </a:spcAft>
              <a:buClrTx/>
              <a:buSzTx/>
              <a:buFontTx/>
              <a:buChar char="-"/>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 DIN CARE IN 3 A FOST EXERCITATA CALEA DE ATAC LA TRIBUNALUL NEAMT</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2. LITIGII DE MUNCA - FUNCTIONARI PUBLICI = 7,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DIN CARE  5 AU FOST SOLUTIONATE DEFINITIV,  3 IN FAVOAREA INSTITUTIEI SI 2 IN FAVOAREA ANGAJATILOR RECLAMANTI;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LA ACESTEA SE ADAUGA 3 DOSARE CU ACTIUNI DESCHISE DE SINDICATUL NATIONAL AL POLITISTILOR SI VAMESILOR LA TRIBUNALUL BUCURESTI , AVAND CA OBIECT DREPTURI SALARIALE, SE AFLA IN CURS DE JUDECATA</a:t>
            </a:r>
            <a:endParaRPr kumimoji="0" lang="it-IT"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xt Box 2"/>
          <p:cNvSpPr txBox="1">
            <a:spLocks noChangeArrowheads="1"/>
          </p:cNvSpPr>
          <p:nvPr/>
        </p:nvSpPr>
        <p:spPr bwMode="auto">
          <a:xfrm>
            <a:off x="1828800" y="304800"/>
            <a:ext cx="5529263" cy="430887"/>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107763" dir="13500000" algn="ctr" rotWithShape="0">
              <a:srgbClr val="243F60">
                <a:alpha val="50000"/>
              </a:srgbClr>
            </a:outerShdw>
          </a:effec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t-IT" sz="2200" b="1" i="0" u="none" strike="noStrike" cap="none" normalizeH="0" baseline="0" dirty="0" smtClean="0">
                <a:ln>
                  <a:noFill/>
                </a:ln>
                <a:solidFill>
                  <a:schemeClr val="tx1"/>
                </a:solidFill>
                <a:effectLst/>
                <a:latin typeface="Arial" pitchFamily="34" charset="0"/>
                <a:cs typeface="Arial" pitchFamily="34" charset="0"/>
              </a:rPr>
              <a:t>COMPARTIMENTUL JURIDIC</a:t>
            </a:r>
            <a:endParaRPr kumimoji="0" lang="en-US" sz="2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newsfla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534400" cy="5334000"/>
          </a:xfrm>
        </p:spPr>
        <p:txBody>
          <a:bodyPr anchor="ctr">
            <a:normAutofit fontScale="47500" lnSpcReduction="20000"/>
          </a:bodyPr>
          <a:lstStyle/>
          <a:p>
            <a:pPr algn="just">
              <a:buNone/>
            </a:pPr>
            <a:r>
              <a:rPr lang="it-IT" sz="3400" b="1" dirty="0" smtClean="0"/>
              <a:t>		In </a:t>
            </a:r>
            <a:r>
              <a:rPr lang="it-IT" sz="3400" b="1" dirty="0"/>
              <a:t>baza Protocolului de Cooperare nr. 6835 / 19.02.2014 intocmit intre I.P.J. Neamt, I.J.J. Neamt si  </a:t>
            </a:r>
            <a:r>
              <a:rPr lang="it-IT" sz="3400" b="1" dirty="0" smtClean="0"/>
              <a:t>Primaria </a:t>
            </a:r>
            <a:r>
              <a:rPr lang="it-IT" sz="3400" b="1" dirty="0"/>
              <a:t>Piatra Neamt, privind mentinerea ordinii si linistii publice, prelungit in baza </a:t>
            </a:r>
            <a:r>
              <a:rPr lang="it-IT" sz="3400" b="1" dirty="0" smtClean="0"/>
              <a:t>HCL nr. 4/09.01.2015</a:t>
            </a:r>
            <a:r>
              <a:rPr lang="it-IT" sz="3400" b="1" dirty="0"/>
              <a:t>, in cursul </a:t>
            </a:r>
            <a:r>
              <a:rPr lang="it-IT" sz="3400" b="1" dirty="0" smtClean="0"/>
              <a:t>anului </a:t>
            </a:r>
            <a:r>
              <a:rPr lang="it-IT" sz="3400" b="1" dirty="0"/>
              <a:t>2016 au fost organizate si desfasurate urmatoarele activitati:</a:t>
            </a:r>
            <a:endParaRPr lang="en-US" sz="3400" dirty="0"/>
          </a:p>
          <a:p>
            <a:pPr algn="just">
              <a:buNone/>
            </a:pPr>
            <a:r>
              <a:rPr lang="it-IT" sz="3400" b="1" dirty="0"/>
              <a:t>        - cooperarea intre cele trei institutii a avut ca obiect prioritar mentinerea ordinii si linistii publice si cresterea </a:t>
            </a:r>
            <a:r>
              <a:rPr lang="it-IT" sz="3400" b="1" dirty="0" smtClean="0"/>
              <a:t>gradului </a:t>
            </a:r>
            <a:r>
              <a:rPr lang="it-IT" sz="3400" b="1" dirty="0"/>
              <a:t>de siguranta publica a cetatenilor din municipiul Piatra </a:t>
            </a:r>
            <a:r>
              <a:rPr lang="it-IT" sz="3400" b="1" dirty="0" smtClean="0"/>
              <a:t>Neamt;</a:t>
            </a:r>
            <a:endParaRPr lang="en-US" sz="3400" dirty="0"/>
          </a:p>
          <a:p>
            <a:pPr algn="just">
              <a:buNone/>
            </a:pPr>
            <a:r>
              <a:rPr lang="it-IT" sz="3400" b="1" dirty="0" smtClean="0"/>
              <a:t>	- </a:t>
            </a:r>
            <a:r>
              <a:rPr lang="it-IT" sz="3400" b="1" dirty="0"/>
              <a:t>au fost constituite zilnic, patrule mixte formate din politisti de ordine publica, politisti locali de ordine publica si jandarmi, care au actionat pe trei schimburi in locurile si zonele cu infractionalitate ridicata,  precum in cartierele Speranta, Valeni, cat si in Piata </a:t>
            </a:r>
            <a:r>
              <a:rPr lang="it-IT" sz="3400" b="1" dirty="0" smtClean="0"/>
              <a:t>Centrala;</a:t>
            </a:r>
            <a:endParaRPr lang="en-US" sz="3400" dirty="0"/>
          </a:p>
          <a:p>
            <a:pPr algn="just">
              <a:buNone/>
            </a:pPr>
            <a:r>
              <a:rPr lang="it-IT" sz="3400" b="1" dirty="0" smtClean="0"/>
              <a:t>	- </a:t>
            </a:r>
            <a:r>
              <a:rPr lang="it-IT" sz="3400" b="1" dirty="0"/>
              <a:t>s-a actionat in zona unitatilor de invatamant, la intrarea si iesirea elevilor de la cursuri, in vederea prevenirii </a:t>
            </a:r>
            <a:r>
              <a:rPr lang="it-IT" sz="3400" b="1" dirty="0" smtClean="0"/>
              <a:t>si</a:t>
            </a:r>
            <a:r>
              <a:rPr lang="en-US" sz="3400" dirty="0" smtClean="0"/>
              <a:t> </a:t>
            </a:r>
            <a:r>
              <a:rPr lang="it-IT" sz="3400" b="1" dirty="0" smtClean="0"/>
              <a:t>combaterii </a:t>
            </a:r>
            <a:r>
              <a:rPr lang="it-IT" sz="3400" b="1" dirty="0"/>
              <a:t>delicventei juvenile si a victimizarii </a:t>
            </a:r>
            <a:r>
              <a:rPr lang="it-IT" sz="3400" b="1" dirty="0" smtClean="0"/>
              <a:t>minorilor;</a:t>
            </a:r>
            <a:endParaRPr lang="en-US" sz="3400" dirty="0"/>
          </a:p>
          <a:p>
            <a:pPr algn="just">
              <a:buNone/>
            </a:pPr>
            <a:r>
              <a:rPr lang="it-IT" sz="3400" b="1" dirty="0" smtClean="0"/>
              <a:t>	- </a:t>
            </a:r>
            <a:r>
              <a:rPr lang="it-IT" sz="3400" b="1" dirty="0"/>
              <a:t>s-a actionat pentru mentinerea ordinii si linistii publice cu ocazia manifestatilor de protest si mitingurilor, care au avut loc, precum si a manifestarilor cultural-artistice, sportive, procesiuni religioase, targuri,  parade, festivaluri, datini stramosesti cu ocazia sarbatorilor  de Craciun si Revelion, etc., nefiind inregistrate </a:t>
            </a:r>
            <a:r>
              <a:rPr lang="it-IT" sz="3400" b="1" dirty="0" smtClean="0"/>
              <a:t> </a:t>
            </a:r>
            <a:r>
              <a:rPr lang="it-IT" sz="3400" b="1" dirty="0"/>
              <a:t>evenimente </a:t>
            </a:r>
            <a:r>
              <a:rPr lang="it-IT" sz="3400" b="1" dirty="0" smtClean="0"/>
              <a:t>deosebite;</a:t>
            </a:r>
            <a:endParaRPr lang="en-US" sz="3400" dirty="0"/>
          </a:p>
          <a:p>
            <a:pPr algn="just">
              <a:buNone/>
            </a:pPr>
            <a:r>
              <a:rPr lang="it-IT" sz="3400" b="1" dirty="0" smtClean="0"/>
              <a:t>	- </a:t>
            </a:r>
            <a:r>
              <a:rPr lang="it-IT" sz="3400" b="1" dirty="0"/>
              <a:t>s-a actionat in zona pietelor, bisericilor si a complexurilor comerciale (Kaufland, Lidl, Adridan, Cosmos, Galleria Mall, Mall, etc.) pe linia prevenirii si combaterii faptelor de </a:t>
            </a:r>
            <a:r>
              <a:rPr lang="it-IT" sz="3400" b="1" dirty="0" smtClean="0"/>
              <a:t>cersetorie;</a:t>
            </a:r>
            <a:endParaRPr lang="en-US" sz="3400" dirty="0"/>
          </a:p>
          <a:p>
            <a:pPr algn="just">
              <a:buNone/>
            </a:pPr>
            <a:r>
              <a:rPr lang="it-IT" sz="3400" b="1" dirty="0" smtClean="0"/>
              <a:t>	- </a:t>
            </a:r>
            <a:r>
              <a:rPr lang="it-IT" sz="3400" b="1" dirty="0"/>
              <a:t>s-a primit sprijin cu ocazia actiunilor organizate si executate de catre Politia Locala P.Neamt pe linie de cersetori. disciplina in constructii, etc</a:t>
            </a:r>
            <a:r>
              <a:rPr lang="it-IT" sz="3400" b="1" dirty="0" smtClean="0"/>
              <a:t>.;</a:t>
            </a:r>
            <a:endParaRPr lang="en-US" sz="3400" dirty="0"/>
          </a:p>
          <a:p>
            <a:pPr algn="just">
              <a:buNone/>
            </a:pPr>
            <a:r>
              <a:rPr lang="it-IT" sz="3400" b="1" dirty="0" smtClean="0"/>
              <a:t>		</a:t>
            </a:r>
            <a:endParaRPr lang="en-US" sz="3400" dirty="0"/>
          </a:p>
          <a:p>
            <a:pPr algn="just">
              <a:buNone/>
            </a:pPr>
            <a:r>
              <a:rPr lang="it-IT" sz="3400" b="1" dirty="0" smtClean="0"/>
              <a:t>		</a:t>
            </a:r>
            <a:r>
              <a:rPr lang="it-IT" sz="3400" b="1" dirty="0"/>
              <a:t> </a:t>
            </a:r>
            <a:r>
              <a:rPr lang="it-IT" sz="3400" b="1" dirty="0" smtClean="0"/>
              <a:t>Apreciem </a:t>
            </a:r>
            <a:r>
              <a:rPr lang="it-IT" sz="3400" b="1" dirty="0"/>
              <a:t>colaborarea pe care am avut-o cu I.P.J. Neamt si I.J.J. Neamt, pe parcursul anului 2016, ca </a:t>
            </a:r>
            <a:r>
              <a:rPr lang="it-IT" sz="3400" b="1" dirty="0" smtClean="0"/>
              <a:t>fiind foarte </a:t>
            </a:r>
            <a:r>
              <a:rPr lang="it-IT" sz="3400" b="1" dirty="0"/>
              <a:t>buna.</a:t>
            </a:r>
            <a:endParaRPr lang="en-US" sz="3400" dirty="0"/>
          </a:p>
        </p:txBody>
      </p:sp>
      <p:sp>
        <p:nvSpPr>
          <p:cNvPr id="29698" name="Text Box 2"/>
          <p:cNvSpPr txBox="1">
            <a:spLocks noChangeArrowheads="1"/>
          </p:cNvSpPr>
          <p:nvPr/>
        </p:nvSpPr>
        <p:spPr bwMode="auto">
          <a:xfrm>
            <a:off x="1219200" y="457200"/>
            <a:ext cx="7058025" cy="469900"/>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107763" dir="13500000"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t-IT" sz="2200" b="1" i="0" u="none" strike="noStrike" cap="none" normalizeH="0" baseline="0" dirty="0" smtClean="0">
                <a:ln>
                  <a:noFill/>
                </a:ln>
                <a:solidFill>
                  <a:schemeClr val="tx1"/>
                </a:solidFill>
                <a:effectLst/>
                <a:latin typeface="Arial" pitchFamily="34" charset="0"/>
                <a:cs typeface="Arial" pitchFamily="34" charset="0"/>
              </a:rPr>
              <a:t>COLABORAREA CU I.P.J. NEAMT SI I.J.J. NEAMT</a:t>
            </a: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it-IT"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diamon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algn="just">
              <a:buNone/>
            </a:pPr>
            <a:r>
              <a:rPr lang="it-IT" sz="1800" b="1" dirty="0" smtClean="0"/>
              <a:t>		 Politia Locala P.Neamt, pe parcursul perioadei analizate a avut o buna colaborare, raspunzand solicitarilor si acordand sprijin, conform competentei, serviciilor din aparatul de specialitate al Primarului, institutiilor si societatilor din subordinea Consiliului Local Piatra Neamt, precum si institutiilor de interes public: Directia Urbanism si Cadastru, Serviciul Gospodarie Comunala si Investitii, din cadrul Primariei P.Neamt, Directia de Asistenta Sociala, SC Publiserv  SRL, SC Salubritas SA, CMI Urban SA, SC Locativ Serv SRL, SC Perla Invest SRL, SC Brantner Servicii Ecologice SA, ISU Neamt, </a:t>
            </a:r>
            <a:r>
              <a:rPr lang="en-US" sz="1800" b="1" dirty="0" err="1" smtClean="0"/>
              <a:t>Apele</a:t>
            </a:r>
            <a:r>
              <a:rPr lang="en-US" sz="1800" b="1" dirty="0" smtClean="0"/>
              <a:t> </a:t>
            </a:r>
            <a:r>
              <a:rPr lang="en-US" sz="1800" b="1" dirty="0" err="1" smtClean="0"/>
              <a:t>Romane</a:t>
            </a:r>
            <a:r>
              <a:rPr lang="en-US" sz="1800" b="1" dirty="0" smtClean="0"/>
              <a:t>, </a:t>
            </a:r>
            <a:r>
              <a:rPr lang="en-US" sz="1800" b="1" dirty="0" err="1" smtClean="0"/>
              <a:t>Inspectoratul</a:t>
            </a:r>
            <a:r>
              <a:rPr lang="en-US" sz="1800" b="1" dirty="0" smtClean="0"/>
              <a:t> </a:t>
            </a:r>
            <a:r>
              <a:rPr lang="en-US" sz="1800" b="1" dirty="0" err="1" smtClean="0"/>
              <a:t>Judetean</a:t>
            </a:r>
            <a:r>
              <a:rPr lang="en-US" sz="1800" b="1" dirty="0" smtClean="0"/>
              <a:t> in </a:t>
            </a:r>
            <a:r>
              <a:rPr lang="en-US" sz="1800" b="1" dirty="0" err="1" smtClean="0"/>
              <a:t>Constructii</a:t>
            </a:r>
            <a:r>
              <a:rPr lang="en-US" sz="1800" b="1" dirty="0" smtClean="0"/>
              <a:t> </a:t>
            </a:r>
            <a:r>
              <a:rPr lang="en-US" sz="1800" b="1" dirty="0" err="1" smtClean="0"/>
              <a:t>Neamt</a:t>
            </a:r>
            <a:r>
              <a:rPr lang="en-US" sz="1800" b="1" dirty="0" smtClean="0"/>
              <a:t>, SC </a:t>
            </a:r>
            <a:r>
              <a:rPr lang="en-US" sz="1800" b="1" dirty="0" err="1" smtClean="0"/>
              <a:t>Troleibuzul</a:t>
            </a:r>
            <a:r>
              <a:rPr lang="en-US" sz="1800" b="1" dirty="0" smtClean="0"/>
              <a:t> SA, </a:t>
            </a:r>
            <a:r>
              <a:rPr lang="en-US" sz="1800" b="1" dirty="0" err="1" smtClean="0"/>
              <a:t>Comisariatul</a:t>
            </a:r>
            <a:r>
              <a:rPr lang="en-US" sz="1800" b="1" dirty="0" smtClean="0"/>
              <a:t> </a:t>
            </a:r>
            <a:r>
              <a:rPr lang="en-US" sz="1800" b="1" dirty="0" err="1" smtClean="0"/>
              <a:t>Judetean</a:t>
            </a:r>
            <a:r>
              <a:rPr lang="en-US" sz="1800" b="1" dirty="0" smtClean="0"/>
              <a:t> al </a:t>
            </a:r>
            <a:r>
              <a:rPr lang="en-US" sz="1800" b="1" dirty="0" err="1" smtClean="0"/>
              <a:t>Garzii</a:t>
            </a:r>
            <a:r>
              <a:rPr lang="en-US" sz="1800" b="1" dirty="0" smtClean="0"/>
              <a:t> de </a:t>
            </a:r>
            <a:r>
              <a:rPr lang="en-US" sz="1800" b="1" dirty="0" err="1" smtClean="0"/>
              <a:t>Mediu</a:t>
            </a:r>
            <a:r>
              <a:rPr lang="en-US" sz="1800" b="1" dirty="0" smtClean="0"/>
              <a:t> </a:t>
            </a:r>
            <a:r>
              <a:rPr lang="en-US" sz="1800" b="1" dirty="0" err="1" smtClean="0"/>
              <a:t>Neamt</a:t>
            </a:r>
            <a:r>
              <a:rPr lang="en-US" sz="1800" b="1" dirty="0" smtClean="0"/>
              <a:t>, </a:t>
            </a:r>
            <a:r>
              <a:rPr lang="en-US" sz="1800" b="1" dirty="0" err="1" smtClean="0"/>
              <a:t>Directia</a:t>
            </a:r>
            <a:r>
              <a:rPr lang="en-US" sz="1800" b="1" dirty="0" smtClean="0"/>
              <a:t> </a:t>
            </a:r>
            <a:r>
              <a:rPr lang="en-US" sz="1800" b="1" dirty="0" err="1" smtClean="0"/>
              <a:t>Generala</a:t>
            </a:r>
            <a:r>
              <a:rPr lang="en-US" sz="1800" b="1" dirty="0" smtClean="0"/>
              <a:t> de </a:t>
            </a:r>
            <a:r>
              <a:rPr lang="en-US" sz="1800" b="1" dirty="0" err="1" smtClean="0"/>
              <a:t>Asistenta</a:t>
            </a:r>
            <a:r>
              <a:rPr lang="en-US" sz="1800" b="1" dirty="0" smtClean="0"/>
              <a:t> </a:t>
            </a:r>
            <a:r>
              <a:rPr lang="en-US" sz="1800" b="1" dirty="0" err="1" smtClean="0"/>
              <a:t>Sociala</a:t>
            </a:r>
            <a:r>
              <a:rPr lang="en-US" sz="1800" b="1" dirty="0" smtClean="0"/>
              <a:t> </a:t>
            </a:r>
            <a:r>
              <a:rPr lang="en-US" sz="1800" b="1" dirty="0" err="1" smtClean="0"/>
              <a:t>si</a:t>
            </a:r>
            <a:r>
              <a:rPr lang="en-US" sz="1800" b="1" dirty="0" smtClean="0"/>
              <a:t> </a:t>
            </a:r>
            <a:r>
              <a:rPr lang="en-US" sz="1800" b="1" dirty="0" err="1" smtClean="0"/>
              <a:t>Protectia</a:t>
            </a:r>
            <a:r>
              <a:rPr lang="en-US" sz="1800" b="1" dirty="0" smtClean="0"/>
              <a:t> </a:t>
            </a:r>
            <a:r>
              <a:rPr lang="en-US" sz="1800" b="1" dirty="0" err="1" smtClean="0"/>
              <a:t>Copilului</a:t>
            </a:r>
            <a:r>
              <a:rPr lang="en-US" sz="1800" b="1" dirty="0" smtClean="0"/>
              <a:t> </a:t>
            </a:r>
            <a:r>
              <a:rPr lang="en-US" sz="1800" b="1" dirty="0" err="1" smtClean="0"/>
              <a:t>Neamt</a:t>
            </a:r>
            <a:r>
              <a:rPr lang="en-US" sz="1800" b="1" dirty="0" smtClean="0"/>
              <a:t>, </a:t>
            </a:r>
            <a:r>
              <a:rPr lang="en-US" sz="1800" b="1" dirty="0" err="1" smtClean="0"/>
              <a:t>Directia</a:t>
            </a:r>
            <a:r>
              <a:rPr lang="en-US" sz="1800" b="1" dirty="0" smtClean="0"/>
              <a:t> de </a:t>
            </a:r>
            <a:r>
              <a:rPr lang="en-US" sz="1800" b="1" dirty="0" err="1" smtClean="0"/>
              <a:t>Sanatate</a:t>
            </a:r>
            <a:r>
              <a:rPr lang="en-US" sz="1800" b="1" dirty="0" smtClean="0"/>
              <a:t> </a:t>
            </a:r>
            <a:r>
              <a:rPr lang="en-US" sz="1800" b="1" dirty="0" err="1" smtClean="0"/>
              <a:t>Publica</a:t>
            </a:r>
            <a:r>
              <a:rPr lang="en-US" sz="1800" b="1" dirty="0" smtClean="0"/>
              <a:t> </a:t>
            </a:r>
            <a:r>
              <a:rPr lang="en-US" sz="1800" b="1" dirty="0" err="1" smtClean="0"/>
              <a:t>Neamt</a:t>
            </a:r>
            <a:r>
              <a:rPr lang="en-US" sz="1800" b="1" dirty="0" smtClean="0"/>
              <a:t>, </a:t>
            </a:r>
            <a:r>
              <a:rPr lang="en-US" sz="1800" b="1" dirty="0" err="1" smtClean="0"/>
              <a:t>Directia</a:t>
            </a:r>
            <a:r>
              <a:rPr lang="en-US" sz="1800" b="1" dirty="0" smtClean="0"/>
              <a:t> </a:t>
            </a:r>
            <a:r>
              <a:rPr lang="en-US" sz="1800" b="1" dirty="0" err="1" smtClean="0"/>
              <a:t>Sanitara</a:t>
            </a:r>
            <a:r>
              <a:rPr lang="en-US" sz="1800" b="1" dirty="0" smtClean="0"/>
              <a:t> </a:t>
            </a:r>
            <a:r>
              <a:rPr lang="en-US" sz="1800" b="1" dirty="0" err="1" smtClean="0"/>
              <a:t>Veterinara</a:t>
            </a:r>
            <a:r>
              <a:rPr lang="en-US" sz="1800" b="1" dirty="0" smtClean="0"/>
              <a:t> </a:t>
            </a:r>
            <a:r>
              <a:rPr lang="en-US" sz="1800" b="1" dirty="0" err="1" smtClean="0"/>
              <a:t>si</a:t>
            </a:r>
            <a:r>
              <a:rPr lang="en-US" sz="1800" b="1" dirty="0" smtClean="0"/>
              <a:t> </a:t>
            </a:r>
            <a:r>
              <a:rPr lang="en-US" sz="1800" b="1" dirty="0" err="1" smtClean="0"/>
              <a:t>pentru</a:t>
            </a:r>
            <a:r>
              <a:rPr lang="en-US" sz="1800" b="1" dirty="0" smtClean="0"/>
              <a:t> </a:t>
            </a:r>
            <a:r>
              <a:rPr lang="en-US" sz="1800" b="1" dirty="0" err="1" smtClean="0"/>
              <a:t>Siguranta</a:t>
            </a:r>
            <a:r>
              <a:rPr lang="en-US" sz="1800" b="1" dirty="0" smtClean="0"/>
              <a:t> </a:t>
            </a:r>
            <a:r>
              <a:rPr lang="en-US" sz="1800" b="1" dirty="0" err="1" smtClean="0"/>
              <a:t>Alimentelor</a:t>
            </a:r>
            <a:r>
              <a:rPr lang="en-US" sz="1800" b="1" dirty="0" smtClean="0"/>
              <a:t> </a:t>
            </a:r>
            <a:r>
              <a:rPr lang="en-US" sz="1800" b="1" dirty="0" err="1" smtClean="0"/>
              <a:t>Neamt</a:t>
            </a:r>
            <a:r>
              <a:rPr lang="en-US" sz="1800" b="1" dirty="0" smtClean="0"/>
              <a:t>, </a:t>
            </a:r>
            <a:r>
              <a:rPr lang="en-US" sz="1800" b="1" dirty="0" err="1" smtClean="0"/>
              <a:t>Asociatiile</a:t>
            </a:r>
            <a:r>
              <a:rPr lang="en-US" sz="1800" b="1" dirty="0" smtClean="0"/>
              <a:t> de </a:t>
            </a:r>
            <a:r>
              <a:rPr lang="en-US" sz="1800" b="1" dirty="0" err="1" smtClean="0"/>
              <a:t>Proprietari</a:t>
            </a:r>
            <a:r>
              <a:rPr lang="en-US" sz="1800" b="1" dirty="0" smtClean="0"/>
              <a:t>, etc.</a:t>
            </a:r>
          </a:p>
          <a:p>
            <a:pPr algn="just">
              <a:buNone/>
            </a:pPr>
            <a:r>
              <a:rPr lang="en-US" sz="1800" b="1" dirty="0" smtClean="0"/>
              <a:t>		De </a:t>
            </a:r>
            <a:r>
              <a:rPr lang="en-US" sz="1800" b="1" dirty="0" err="1" smtClean="0"/>
              <a:t>asemenea</a:t>
            </a:r>
            <a:r>
              <a:rPr lang="en-US" sz="1800" b="1" dirty="0" smtClean="0"/>
              <a:t>, </a:t>
            </a:r>
            <a:r>
              <a:rPr lang="en-US" sz="1800" b="1" dirty="0" err="1" smtClean="0"/>
              <a:t>apreciem</a:t>
            </a:r>
            <a:r>
              <a:rPr lang="en-US" sz="1800" b="1" dirty="0" smtClean="0"/>
              <a:t> ca </a:t>
            </a:r>
            <a:r>
              <a:rPr lang="en-US" sz="1800" b="1" dirty="0" err="1" smtClean="0"/>
              <a:t>fiind</a:t>
            </a:r>
            <a:r>
              <a:rPr lang="en-US" sz="1800" b="1" dirty="0" smtClean="0"/>
              <a:t> </a:t>
            </a:r>
            <a:r>
              <a:rPr lang="en-US" sz="1800" b="1" dirty="0" err="1" smtClean="0"/>
              <a:t>deosebita</a:t>
            </a:r>
            <a:r>
              <a:rPr lang="en-US" sz="1800" b="1" dirty="0" smtClean="0"/>
              <a:t> </a:t>
            </a:r>
            <a:r>
              <a:rPr lang="en-US" sz="1800" b="1" dirty="0" err="1" smtClean="0"/>
              <a:t>activitatea</a:t>
            </a:r>
            <a:r>
              <a:rPr lang="en-US" sz="1800" b="1" dirty="0" smtClean="0"/>
              <a:t> ATOP, </a:t>
            </a:r>
            <a:r>
              <a:rPr lang="en-US" sz="1800" b="1" dirty="0" err="1" smtClean="0"/>
              <a:t>prin</a:t>
            </a:r>
            <a:r>
              <a:rPr lang="en-US" sz="1800" b="1" dirty="0" smtClean="0"/>
              <a:t> care, la </a:t>
            </a:r>
            <a:r>
              <a:rPr lang="en-US" sz="1800" b="1" dirty="0" err="1" smtClean="0"/>
              <a:t>initiativa</a:t>
            </a:r>
            <a:r>
              <a:rPr lang="en-US" sz="1800" b="1" dirty="0" smtClean="0"/>
              <a:t> </a:t>
            </a:r>
            <a:r>
              <a:rPr lang="en-US" sz="1800" b="1" dirty="0" err="1" smtClean="0"/>
              <a:t>presedintelui</a:t>
            </a:r>
            <a:r>
              <a:rPr lang="en-US" sz="1800" b="1" dirty="0" smtClean="0"/>
              <a:t>, s-a </a:t>
            </a:r>
            <a:r>
              <a:rPr lang="en-US" sz="1800" b="1" dirty="0" err="1" smtClean="0"/>
              <a:t>reusit</a:t>
            </a:r>
            <a:r>
              <a:rPr lang="en-US" sz="1800" b="1" dirty="0" smtClean="0"/>
              <a:t> </a:t>
            </a:r>
            <a:r>
              <a:rPr lang="en-US" sz="1800" b="1" dirty="0" err="1" smtClean="0"/>
              <a:t>printr</a:t>
            </a:r>
            <a:r>
              <a:rPr lang="en-US" sz="1800" b="1" dirty="0" smtClean="0"/>
              <a:t>-un protocol de </a:t>
            </a:r>
            <a:r>
              <a:rPr lang="en-US" sz="1800" b="1" dirty="0" err="1" smtClean="0"/>
              <a:t>colaborare</a:t>
            </a:r>
            <a:r>
              <a:rPr lang="en-US" sz="1800" b="1" dirty="0" smtClean="0"/>
              <a:t> (</a:t>
            </a:r>
            <a:r>
              <a:rPr lang="en-US" sz="1800" b="1" dirty="0" err="1" smtClean="0"/>
              <a:t>Consiliul</a:t>
            </a:r>
            <a:r>
              <a:rPr lang="en-US" sz="1800" b="1" dirty="0" smtClean="0"/>
              <a:t> </a:t>
            </a:r>
            <a:r>
              <a:rPr lang="en-US" sz="1800" b="1" dirty="0" err="1" smtClean="0"/>
              <a:t>Judetean</a:t>
            </a:r>
            <a:r>
              <a:rPr lang="en-US" sz="1800" b="1" dirty="0" smtClean="0"/>
              <a:t> </a:t>
            </a:r>
            <a:r>
              <a:rPr lang="en-US" sz="1800" b="1" dirty="0" err="1" smtClean="0"/>
              <a:t>Neamt</a:t>
            </a:r>
            <a:r>
              <a:rPr lang="en-US" sz="1800" b="1" dirty="0" smtClean="0"/>
              <a:t>, </a:t>
            </a:r>
            <a:r>
              <a:rPr lang="en-US" sz="1800" b="1" dirty="0" err="1" smtClean="0"/>
              <a:t>Primaria</a:t>
            </a:r>
            <a:r>
              <a:rPr lang="en-US" sz="1800" b="1" dirty="0" smtClean="0"/>
              <a:t> Piatra </a:t>
            </a:r>
            <a:r>
              <a:rPr lang="en-US" sz="1800" b="1" dirty="0" err="1" smtClean="0"/>
              <a:t>Neamt</a:t>
            </a:r>
            <a:r>
              <a:rPr lang="en-US" sz="1800" b="1" dirty="0" smtClean="0"/>
              <a:t>, IPJ </a:t>
            </a:r>
            <a:r>
              <a:rPr lang="en-US" sz="1800" b="1" dirty="0" err="1" smtClean="0"/>
              <a:t>Neamt</a:t>
            </a:r>
            <a:r>
              <a:rPr lang="en-US" sz="1800" b="1" dirty="0" smtClean="0"/>
              <a:t>, </a:t>
            </a:r>
            <a:r>
              <a:rPr lang="en-US" sz="1800" b="1" dirty="0" err="1" smtClean="0"/>
              <a:t>Politia</a:t>
            </a:r>
            <a:r>
              <a:rPr lang="en-US" sz="1800" b="1" dirty="0" smtClean="0"/>
              <a:t> </a:t>
            </a:r>
            <a:r>
              <a:rPr lang="en-US" sz="1800" b="1" dirty="0" err="1" smtClean="0"/>
              <a:t>Locala</a:t>
            </a:r>
            <a:r>
              <a:rPr lang="en-US" sz="1800" b="1" dirty="0" smtClean="0"/>
              <a:t>), </a:t>
            </a:r>
            <a:r>
              <a:rPr lang="en-US" sz="1800" b="1" dirty="0" err="1" smtClean="0"/>
              <a:t>achizitionarea</a:t>
            </a:r>
            <a:r>
              <a:rPr lang="en-US" sz="1800" b="1" dirty="0" smtClean="0"/>
              <a:t> </a:t>
            </a:r>
            <a:r>
              <a:rPr lang="en-US" sz="1800" b="1" dirty="0" err="1" smtClean="0"/>
              <a:t>unui</a:t>
            </a:r>
            <a:r>
              <a:rPr lang="en-US" sz="1800" b="1" dirty="0" smtClean="0"/>
              <a:t> </a:t>
            </a:r>
            <a:r>
              <a:rPr lang="en-US" sz="1800" b="1" dirty="0" err="1" smtClean="0"/>
              <a:t>numar</a:t>
            </a:r>
            <a:r>
              <a:rPr lang="en-US" sz="1800" b="1" dirty="0" smtClean="0"/>
              <a:t> de 6 </a:t>
            </a:r>
            <a:r>
              <a:rPr lang="en-US" sz="1800" b="1" dirty="0" err="1" smtClean="0"/>
              <a:t>camere</a:t>
            </a:r>
            <a:r>
              <a:rPr lang="en-US" sz="1800" b="1" dirty="0" smtClean="0"/>
              <a:t> video </a:t>
            </a:r>
            <a:r>
              <a:rPr lang="en-US" sz="1800" b="1" dirty="0" err="1" smtClean="0"/>
              <a:t>pe</a:t>
            </a:r>
            <a:r>
              <a:rPr lang="en-US" sz="1800" b="1" dirty="0" smtClean="0"/>
              <a:t> </a:t>
            </a:r>
            <a:r>
              <a:rPr lang="en-US" sz="1800" b="1" dirty="0" err="1" smtClean="0"/>
              <a:t>zona</a:t>
            </a:r>
            <a:r>
              <a:rPr lang="en-US" sz="1800" b="1" dirty="0" smtClean="0"/>
              <a:t> </a:t>
            </a:r>
            <a:r>
              <a:rPr lang="en-US" sz="1800" b="1" dirty="0" err="1" smtClean="0"/>
              <a:t>Valeni</a:t>
            </a:r>
            <a:r>
              <a:rPr lang="en-US" sz="1800" b="1" dirty="0" smtClean="0"/>
              <a:t>, </a:t>
            </a:r>
            <a:r>
              <a:rPr lang="en-US" sz="1800" b="1" dirty="0" err="1" smtClean="0"/>
              <a:t>fapt</a:t>
            </a:r>
            <a:r>
              <a:rPr lang="en-US" sz="1800" b="1" dirty="0" smtClean="0"/>
              <a:t> </a:t>
            </a:r>
            <a:r>
              <a:rPr lang="en-US" sz="1800" b="1" dirty="0" err="1" smtClean="0"/>
              <a:t>ce</a:t>
            </a:r>
            <a:r>
              <a:rPr lang="en-US" sz="1800" b="1" dirty="0" smtClean="0"/>
              <a:t> </a:t>
            </a:r>
            <a:r>
              <a:rPr lang="en-US" sz="1800" b="1" dirty="0" err="1" smtClean="0"/>
              <a:t>va</a:t>
            </a:r>
            <a:r>
              <a:rPr lang="en-US" sz="1800" b="1" dirty="0" smtClean="0"/>
              <a:t> conduce la </a:t>
            </a:r>
            <a:r>
              <a:rPr lang="en-US" sz="1800" b="1" dirty="0" err="1" smtClean="0"/>
              <a:t>imbunatatirea</a:t>
            </a:r>
            <a:r>
              <a:rPr lang="en-US" sz="1800" b="1" dirty="0" smtClean="0"/>
              <a:t> </a:t>
            </a:r>
            <a:r>
              <a:rPr lang="en-US" sz="1800" b="1" dirty="0" err="1" smtClean="0"/>
              <a:t>climatului</a:t>
            </a:r>
            <a:r>
              <a:rPr lang="en-US" sz="1800" b="1" dirty="0" smtClean="0"/>
              <a:t> de </a:t>
            </a:r>
            <a:r>
              <a:rPr lang="en-US" sz="1800" b="1" dirty="0" err="1" smtClean="0"/>
              <a:t>siguranta</a:t>
            </a:r>
            <a:r>
              <a:rPr lang="en-US" sz="1800" b="1" dirty="0" smtClean="0"/>
              <a:t> </a:t>
            </a:r>
            <a:r>
              <a:rPr lang="en-US" sz="1800" b="1" dirty="0" err="1" smtClean="0"/>
              <a:t>publica</a:t>
            </a:r>
            <a:r>
              <a:rPr lang="en-US" sz="1800" b="1" dirty="0" smtClean="0"/>
              <a:t> in </a:t>
            </a:r>
            <a:r>
              <a:rPr lang="en-US" sz="1800" b="1" dirty="0" err="1" smtClean="0"/>
              <a:t>acea</a:t>
            </a:r>
            <a:r>
              <a:rPr lang="en-US" sz="1800" b="1" dirty="0" smtClean="0"/>
              <a:t> </a:t>
            </a:r>
            <a:r>
              <a:rPr lang="en-US" sz="1800" b="1" dirty="0" err="1" smtClean="0"/>
              <a:t>zona</a:t>
            </a:r>
            <a:r>
              <a:rPr lang="en-US" sz="1800" b="1" dirty="0" smtClean="0"/>
              <a:t>.</a:t>
            </a:r>
            <a:endParaRPr lang="en-US" sz="1800" dirty="0"/>
          </a:p>
        </p:txBody>
      </p:sp>
      <p:sp>
        <p:nvSpPr>
          <p:cNvPr id="30722" name="Text Box 2"/>
          <p:cNvSpPr txBox="1">
            <a:spLocks noChangeArrowheads="1"/>
          </p:cNvSpPr>
          <p:nvPr/>
        </p:nvSpPr>
        <p:spPr bwMode="auto">
          <a:xfrm>
            <a:off x="1752600" y="457200"/>
            <a:ext cx="5529263" cy="430887"/>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107763" dir="13500000" algn="ctr" rotWithShape="0">
              <a:srgbClr val="243F60">
                <a:alpha val="50000"/>
              </a:srgbClr>
            </a:outerShdw>
          </a:effec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t-IT" sz="2200" b="1" i="0" u="none" strike="noStrike" cap="none" normalizeH="0" baseline="0" dirty="0" smtClean="0">
                <a:ln>
                  <a:noFill/>
                </a:ln>
                <a:solidFill>
                  <a:schemeClr val="tx1"/>
                </a:solidFill>
                <a:effectLst/>
                <a:latin typeface="Arial" pitchFamily="34" charset="0"/>
                <a:cs typeface="Arial" pitchFamily="34" charset="0"/>
              </a:rPr>
              <a:t>COLABORAREA CU ALTE INSTITUTII</a:t>
            </a:r>
          </a:p>
        </p:txBody>
      </p:sp>
    </p:spTree>
  </p:cSld>
  <p:clrMapOvr>
    <a:masterClrMapping/>
  </p:clrMapOvr>
  <p:transition spd="med">
    <p:plus/>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ChangeArrowheads="1"/>
          </p:cNvSpPr>
          <p:nvPr/>
        </p:nvSpPr>
        <p:spPr bwMode="auto">
          <a:xfrm>
            <a:off x="1066800" y="1219200"/>
            <a:ext cx="7162800" cy="5105400"/>
          </a:xfrm>
          <a:prstGeom prst="roundRect">
            <a:avLst>
              <a:gd name="adj" fmla="val 16667"/>
            </a:avLst>
          </a:prstGeom>
          <a:gradFill rotWithShape="0">
            <a:gsLst>
              <a:gs pos="0">
                <a:srgbClr val="FFFFFF"/>
              </a:gs>
              <a:gs pos="100000">
                <a:srgbClr val="E5B8B7"/>
              </a:gs>
            </a:gsLst>
            <a:lin ang="5400000" scaled="1"/>
          </a:gradFill>
          <a:ln w="12700">
            <a:solidFill>
              <a:srgbClr val="D99594"/>
            </a:solidFill>
            <a:round/>
            <a:headEnd/>
            <a:tailEnd/>
          </a:ln>
          <a:effectLst>
            <a:outerShdw dist="107763" dir="2700000"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b="1" dirty="0">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	FELICITARI SCRISE    			= 11</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	MUSTRARI SCRISE			=  4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	DIMINUAREA SALARIALA 5 % / 1 LUNA 	=  1</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lang="en-US" b="1" dirty="0">
                <a:latin typeface="Arial" pitchFamily="34" charset="0"/>
                <a:cs typeface="Arial" pitchFamily="34" charset="0"/>
              </a:rPr>
              <a:t>	</a:t>
            </a:r>
            <a:r>
              <a:rPr kumimoji="0" lang="en-US" sz="1800" b="1" i="0" u="none" strike="noStrike" cap="none" normalizeH="0" baseline="0" dirty="0" smtClean="0">
                <a:ln>
                  <a:noFill/>
                </a:ln>
                <a:solidFill>
                  <a:schemeClr val="tx1"/>
                </a:solidFill>
                <a:effectLst/>
                <a:latin typeface="Arial" pitchFamily="34" charset="0"/>
                <a:cs typeface="Arial" pitchFamily="34" charset="0"/>
              </a:rPr>
              <a:t>DIMINUAREA SALARIALA 20 % / 1 LUNA  	=  1</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 Box 2"/>
          <p:cNvSpPr txBox="1">
            <a:spLocks noChangeArrowheads="1"/>
          </p:cNvSpPr>
          <p:nvPr/>
        </p:nvSpPr>
        <p:spPr bwMode="auto">
          <a:xfrm>
            <a:off x="1447800" y="381000"/>
            <a:ext cx="6400800" cy="430887"/>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107763" dir="13500000" algn="ctr" rotWithShape="0">
              <a:srgbClr val="243F60">
                <a:alpha val="50000"/>
              </a:srgbClr>
            </a:outerShdw>
          </a:effec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t-IT" sz="2200" b="1" i="0" u="none" strike="noStrike" cap="none" normalizeH="0" baseline="0" dirty="0" smtClean="0">
                <a:ln>
                  <a:noFill/>
                </a:ln>
                <a:solidFill>
                  <a:schemeClr val="tx1"/>
                </a:solidFill>
                <a:effectLst/>
                <a:latin typeface="Arial" pitchFamily="34" charset="0"/>
                <a:cs typeface="Arial" pitchFamily="34" charset="0"/>
              </a:rPr>
              <a:t>STAREA SI PRACTICA DISCIPLINARA</a:t>
            </a:r>
            <a:endParaRPr kumimoji="0" lang="en-US" sz="2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534400" cy="5791200"/>
          </a:xfrm>
        </p:spPr>
        <p:txBody>
          <a:bodyPr>
            <a:normAutofit fontScale="47500" lnSpcReduction="20000"/>
          </a:bodyPr>
          <a:lstStyle/>
          <a:p>
            <a:pPr algn="just"/>
            <a:r>
              <a:rPr lang="it-IT" b="1" dirty="0" smtClean="0"/>
              <a:t>In </a:t>
            </a:r>
            <a:r>
              <a:rPr lang="it-IT" b="1" dirty="0"/>
              <a:t>cadrul Comisiei  locale de ordine publica, la initiativa Primarului municipiului P.Neamt, au fost propuse criteriile de evaluare  si alte masuri pentru imbunatatirea activitatii Politiei Locale P.Neamt.</a:t>
            </a:r>
            <a:endParaRPr lang="en-US" dirty="0"/>
          </a:p>
          <a:p>
            <a:pPr algn="just"/>
            <a:r>
              <a:rPr lang="it-IT" b="1" dirty="0"/>
              <a:t> </a:t>
            </a:r>
            <a:r>
              <a:rPr lang="it-IT" b="1" dirty="0" smtClean="0"/>
              <a:t>Activitatea </a:t>
            </a:r>
            <a:r>
              <a:rPr lang="it-IT" b="1" dirty="0"/>
              <a:t>Politiei Locale P. Neamt, pe anul 2016, raportata la criteriile stabilite prin HCL 287/30.09.2015, </a:t>
            </a:r>
            <a:r>
              <a:rPr lang="it-IT" b="1" dirty="0" smtClean="0"/>
              <a:t>demonstreaza </a:t>
            </a:r>
            <a:r>
              <a:rPr lang="it-IT" b="1" dirty="0"/>
              <a:t>faptul ca pe parcursul perioadei analizate, s-a inregistrat o crestere majora la principalii indicatori, in comparatie cu anul 2015, situatia prezentandu-se astfel :</a:t>
            </a:r>
            <a:endParaRPr lang="en-US" dirty="0"/>
          </a:p>
          <a:p>
            <a:pPr algn="just"/>
            <a:r>
              <a:rPr lang="it-IT" b="1" dirty="0"/>
              <a:t>Numarul total de infractiuni constatate in anul 2016 a fost de 39, comparativ cu cele constatate in anul 2015, in numar de 20,  ceea ce reprezinta o </a:t>
            </a:r>
            <a:r>
              <a:rPr lang="it-IT" b="1" u="sng" dirty="0"/>
              <a:t>crestere de 95 %.</a:t>
            </a:r>
            <a:endParaRPr lang="en-US" dirty="0"/>
          </a:p>
          <a:p>
            <a:pPr algn="just"/>
            <a:r>
              <a:rPr lang="it-IT" b="1" dirty="0"/>
              <a:t>Sanctiunile contraventionale in total aplicate, in cursul anului 2016, au fost 4.676, in valoare de 764.764 lei, fata de cele 4.515, in valoare de 866.465 lei, aplicate in anul 2015, ceea ce reprezinta o </a:t>
            </a:r>
            <a:r>
              <a:rPr lang="it-IT" b="1" u="sng" dirty="0"/>
              <a:t>crestere de 3,56%</a:t>
            </a:r>
            <a:r>
              <a:rPr lang="it-IT" b="1" dirty="0"/>
              <a:t> privind numarul sanctiunilor contraventionale si o scadere de </a:t>
            </a:r>
            <a:r>
              <a:rPr lang="it-IT" b="1" u="sng" dirty="0"/>
              <a:t>11,73 %</a:t>
            </a:r>
            <a:r>
              <a:rPr lang="it-IT" b="1" dirty="0"/>
              <a:t> privind cuantumul acestora.</a:t>
            </a:r>
            <a:endParaRPr lang="en-US" dirty="0"/>
          </a:p>
          <a:p>
            <a:pPr algn="just"/>
            <a:r>
              <a:rPr lang="it-IT" b="1" dirty="0"/>
              <a:t>In ceea ce priveste actiunile organizate si executate de catre Politia Locala P. Neamt, pe parcursul anilor 2015 si 2016, s-a constatat ca numarul actiunilor a fost acelasi, respectiv 26 .</a:t>
            </a:r>
            <a:endParaRPr lang="en-US" dirty="0"/>
          </a:p>
          <a:p>
            <a:pPr algn="just"/>
            <a:r>
              <a:rPr lang="it-IT" b="1" dirty="0"/>
              <a:t>Cu ocazia desfasurarii diferitelor manifestari publice nu au fost consemnate evenimente deosebite.</a:t>
            </a:r>
            <a:endParaRPr lang="en-US" dirty="0"/>
          </a:p>
          <a:p>
            <a:pPr algn="just"/>
            <a:r>
              <a:rPr lang="it-IT" b="1" dirty="0"/>
              <a:t>La toate petitiile, reclamatiile si sesizarile trimise spre competenta solutionare si inregistrate la institutia noastra, dupa efectuarea verificarilor in cauza, s-a raspuns in termenul legal de 30 de zile, inclusiv la sesizarile on-line. </a:t>
            </a:r>
            <a:endParaRPr lang="en-US" dirty="0"/>
          </a:p>
          <a:p>
            <a:pPr algn="just"/>
            <a:r>
              <a:rPr lang="en-US" b="1" dirty="0" err="1"/>
              <a:t>Referitor</a:t>
            </a:r>
            <a:r>
              <a:rPr lang="en-US" b="1" dirty="0"/>
              <a:t> la </a:t>
            </a:r>
            <a:r>
              <a:rPr lang="en-US" b="1" dirty="0" err="1"/>
              <a:t>relaţia</a:t>
            </a:r>
            <a:r>
              <a:rPr lang="en-US" b="1" dirty="0"/>
              <a:t> cu mass media, </a:t>
            </a:r>
            <a:r>
              <a:rPr lang="en-US" b="1" dirty="0" err="1"/>
              <a:t>menţionăm</a:t>
            </a:r>
            <a:r>
              <a:rPr lang="en-US" b="1" dirty="0"/>
              <a:t> </a:t>
            </a:r>
            <a:r>
              <a:rPr lang="en-US" b="1" dirty="0" err="1"/>
              <a:t>faptul</a:t>
            </a:r>
            <a:r>
              <a:rPr lang="en-US" b="1" dirty="0"/>
              <a:t> </a:t>
            </a:r>
            <a:r>
              <a:rPr lang="en-US" b="1" dirty="0" err="1"/>
              <a:t>că</a:t>
            </a:r>
            <a:r>
              <a:rPr lang="en-US" b="1" dirty="0"/>
              <a:t> </a:t>
            </a:r>
            <a:r>
              <a:rPr lang="en-US" b="1" dirty="0" err="1"/>
              <a:t>pe</a:t>
            </a:r>
            <a:r>
              <a:rPr lang="en-US" b="1" dirty="0"/>
              <a:t> </a:t>
            </a:r>
            <a:r>
              <a:rPr lang="en-US" b="1" dirty="0" err="1"/>
              <a:t>parcursul</a:t>
            </a:r>
            <a:r>
              <a:rPr lang="en-US" b="1" dirty="0"/>
              <a:t> </a:t>
            </a:r>
            <a:r>
              <a:rPr lang="en-US" b="1" dirty="0" err="1"/>
              <a:t>acestei</a:t>
            </a:r>
            <a:r>
              <a:rPr lang="en-US" b="1" dirty="0"/>
              <a:t> </a:t>
            </a:r>
            <a:r>
              <a:rPr lang="en-US" b="1" dirty="0" err="1"/>
              <a:t>perioade</a:t>
            </a:r>
            <a:r>
              <a:rPr lang="en-US" b="1" dirty="0"/>
              <a:t>, </a:t>
            </a:r>
            <a:r>
              <a:rPr lang="en-US" b="1" dirty="0" err="1"/>
              <a:t>în</a:t>
            </a:r>
            <a:r>
              <a:rPr lang="en-US" b="1" dirty="0"/>
              <a:t> </a:t>
            </a:r>
            <a:r>
              <a:rPr lang="en-US" b="1" dirty="0" err="1"/>
              <a:t>presa</a:t>
            </a:r>
            <a:r>
              <a:rPr lang="en-US" b="1" dirty="0"/>
              <a:t> au </a:t>
            </a:r>
            <a:r>
              <a:rPr lang="en-US" b="1" dirty="0" err="1"/>
              <a:t>apărut</a:t>
            </a:r>
            <a:r>
              <a:rPr lang="en-US" b="1" dirty="0"/>
              <a:t> un </a:t>
            </a:r>
            <a:r>
              <a:rPr lang="en-US" b="1" dirty="0" err="1"/>
              <a:t>număr</a:t>
            </a:r>
            <a:r>
              <a:rPr lang="en-US" b="1" dirty="0"/>
              <a:t>  de 73 de </a:t>
            </a:r>
            <a:r>
              <a:rPr lang="en-US" b="1" dirty="0" err="1"/>
              <a:t>articole</a:t>
            </a:r>
            <a:r>
              <a:rPr lang="en-US" b="1" dirty="0"/>
              <a:t> cu </a:t>
            </a:r>
            <a:r>
              <a:rPr lang="en-US" b="1" dirty="0" err="1"/>
              <a:t>privire</a:t>
            </a:r>
            <a:r>
              <a:rPr lang="en-US" b="1" dirty="0"/>
              <a:t> la </a:t>
            </a:r>
            <a:r>
              <a:rPr lang="en-US" b="1" dirty="0" err="1"/>
              <a:t>activitatea</a:t>
            </a:r>
            <a:r>
              <a:rPr lang="en-US" b="1" dirty="0"/>
              <a:t> </a:t>
            </a:r>
            <a:r>
              <a:rPr lang="en-US" b="1" dirty="0" err="1"/>
              <a:t>Poliţiei</a:t>
            </a:r>
            <a:r>
              <a:rPr lang="en-US" b="1" dirty="0"/>
              <a:t> Locale.</a:t>
            </a:r>
            <a:endParaRPr lang="en-US" dirty="0"/>
          </a:p>
          <a:p>
            <a:pPr algn="just"/>
            <a:r>
              <a:rPr lang="en-US" b="1" dirty="0"/>
              <a:t>De </a:t>
            </a:r>
            <a:r>
              <a:rPr lang="en-US" b="1" dirty="0" err="1"/>
              <a:t>asemenea</a:t>
            </a:r>
            <a:r>
              <a:rPr lang="en-US" b="1" dirty="0"/>
              <a:t> au </a:t>
            </a:r>
            <a:r>
              <a:rPr lang="en-US" b="1" dirty="0" err="1"/>
              <a:t>fost</a:t>
            </a:r>
            <a:r>
              <a:rPr lang="en-US" b="1" dirty="0"/>
              <a:t> </a:t>
            </a:r>
            <a:r>
              <a:rPr lang="en-US" b="1" dirty="0" err="1"/>
              <a:t>prezentate</a:t>
            </a:r>
            <a:r>
              <a:rPr lang="en-US" b="1" dirty="0"/>
              <a:t> un </a:t>
            </a:r>
            <a:r>
              <a:rPr lang="en-US" b="1" dirty="0" err="1"/>
              <a:t>numar</a:t>
            </a:r>
            <a:r>
              <a:rPr lang="en-US" b="1" dirty="0"/>
              <a:t> de 8 </a:t>
            </a:r>
            <a:r>
              <a:rPr lang="en-US" b="1" dirty="0" err="1"/>
              <a:t>materiale</a:t>
            </a:r>
            <a:r>
              <a:rPr lang="en-US" b="1" dirty="0"/>
              <a:t> </a:t>
            </a:r>
            <a:r>
              <a:rPr lang="en-US" b="1" dirty="0" err="1"/>
              <a:t>televizate</a:t>
            </a:r>
            <a:r>
              <a:rPr lang="en-US" b="1" dirty="0"/>
              <a:t>, </a:t>
            </a:r>
            <a:r>
              <a:rPr lang="en-US" b="1" dirty="0" err="1"/>
              <a:t>conducerea</a:t>
            </a:r>
            <a:r>
              <a:rPr lang="en-US" b="1" dirty="0"/>
              <a:t> </a:t>
            </a:r>
            <a:r>
              <a:rPr lang="en-US" b="1" dirty="0" err="1"/>
              <a:t>institutiei</a:t>
            </a:r>
            <a:r>
              <a:rPr lang="en-US" b="1" dirty="0"/>
              <a:t> a </a:t>
            </a:r>
            <a:r>
              <a:rPr lang="en-US" b="1" dirty="0" err="1"/>
              <a:t>acordat</a:t>
            </a:r>
            <a:r>
              <a:rPr lang="en-US" b="1" dirty="0"/>
              <a:t> 3 </a:t>
            </a:r>
            <a:r>
              <a:rPr lang="en-US" b="1" dirty="0" err="1"/>
              <a:t>interviuri</a:t>
            </a:r>
            <a:r>
              <a:rPr lang="en-US" b="1" dirty="0"/>
              <a:t>, </a:t>
            </a:r>
            <a:r>
              <a:rPr lang="en-US" b="1" dirty="0" err="1"/>
              <a:t>iar</a:t>
            </a:r>
            <a:r>
              <a:rPr lang="en-US" b="1" dirty="0"/>
              <a:t> </a:t>
            </a:r>
            <a:r>
              <a:rPr lang="en-US" b="1" dirty="0" err="1"/>
              <a:t>purtatorul</a:t>
            </a:r>
            <a:r>
              <a:rPr lang="en-US" b="1" dirty="0"/>
              <a:t> de </a:t>
            </a:r>
            <a:r>
              <a:rPr lang="en-US" b="1" dirty="0" err="1"/>
              <a:t>cuvant</a:t>
            </a:r>
            <a:r>
              <a:rPr lang="en-US" b="1" dirty="0"/>
              <a:t> al </a:t>
            </a:r>
            <a:r>
              <a:rPr lang="en-US" b="1" dirty="0" err="1"/>
              <a:t>institutiei</a:t>
            </a:r>
            <a:r>
              <a:rPr lang="en-US" b="1" dirty="0"/>
              <a:t> a </a:t>
            </a:r>
            <a:r>
              <a:rPr lang="en-US" b="1" dirty="0" err="1"/>
              <a:t>participat</a:t>
            </a:r>
            <a:r>
              <a:rPr lang="en-US" b="1" dirty="0"/>
              <a:t> la 2 </a:t>
            </a:r>
            <a:r>
              <a:rPr lang="en-US" b="1" dirty="0" err="1"/>
              <a:t>emisiuni</a:t>
            </a:r>
            <a:r>
              <a:rPr lang="en-US" b="1" dirty="0"/>
              <a:t> </a:t>
            </a:r>
            <a:r>
              <a:rPr lang="en-US" b="1" dirty="0" err="1"/>
              <a:t>televizate</a:t>
            </a:r>
            <a:r>
              <a:rPr lang="en-US" b="1" dirty="0"/>
              <a:t>.</a:t>
            </a:r>
            <a:endParaRPr lang="en-US" dirty="0"/>
          </a:p>
          <a:p>
            <a:pPr algn="just"/>
            <a:r>
              <a:rPr lang="en-US" b="1" dirty="0" err="1"/>
              <a:t>incepand</a:t>
            </a:r>
            <a:r>
              <a:rPr lang="en-US" b="1" dirty="0"/>
              <a:t> cu </a:t>
            </a:r>
            <a:r>
              <a:rPr lang="en-US" b="1" dirty="0" err="1"/>
              <a:t>luna</a:t>
            </a:r>
            <a:r>
              <a:rPr lang="en-US" b="1" dirty="0"/>
              <a:t> </a:t>
            </a:r>
            <a:r>
              <a:rPr lang="en-US" b="1" dirty="0" err="1"/>
              <a:t>septembrie</a:t>
            </a:r>
            <a:r>
              <a:rPr lang="en-US" b="1" dirty="0"/>
              <a:t> </a:t>
            </a:r>
            <a:r>
              <a:rPr lang="en-US" b="1" dirty="0" smtClean="0"/>
              <a:t>2016 a </a:t>
            </a:r>
            <a:r>
              <a:rPr lang="en-US" b="1" dirty="0" err="1" smtClean="0"/>
              <a:t>fost</a:t>
            </a:r>
            <a:r>
              <a:rPr lang="en-US" b="1" dirty="0" smtClean="0"/>
              <a:t> </a:t>
            </a:r>
            <a:r>
              <a:rPr lang="en-US" b="1" dirty="0" err="1" smtClean="0"/>
              <a:t>creat</a:t>
            </a:r>
            <a:r>
              <a:rPr lang="en-US" b="1" dirty="0" smtClean="0"/>
              <a:t> site-</a:t>
            </a:r>
            <a:r>
              <a:rPr lang="en-US" b="1" dirty="0" err="1" smtClean="0"/>
              <a:t>ul</a:t>
            </a:r>
            <a:r>
              <a:rPr lang="en-US" b="1" dirty="0" smtClean="0"/>
              <a:t> </a:t>
            </a:r>
            <a:r>
              <a:rPr lang="en-US" b="1" dirty="0" err="1" smtClean="0"/>
              <a:t>institutiei</a:t>
            </a:r>
            <a:r>
              <a:rPr lang="en-US" b="1" dirty="0" smtClean="0"/>
              <a:t> </a:t>
            </a:r>
            <a:r>
              <a:rPr lang="en-US" b="1" dirty="0" err="1" smtClean="0"/>
              <a:t>prin</a:t>
            </a:r>
            <a:r>
              <a:rPr lang="en-US" b="1" dirty="0" smtClean="0"/>
              <a:t> </a:t>
            </a:r>
            <a:r>
              <a:rPr lang="en-US" b="1" dirty="0" err="1" smtClean="0"/>
              <a:t>intermediul</a:t>
            </a:r>
            <a:r>
              <a:rPr lang="en-US" b="1" dirty="0" smtClean="0"/>
              <a:t> </a:t>
            </a:r>
            <a:r>
              <a:rPr lang="en-US" b="1" dirty="0" err="1" smtClean="0"/>
              <a:t>caruia</a:t>
            </a:r>
            <a:r>
              <a:rPr lang="en-US" b="1" dirty="0" smtClean="0"/>
              <a:t> au </a:t>
            </a:r>
            <a:r>
              <a:rPr lang="en-US" b="1" dirty="0" err="1" smtClean="0"/>
              <a:t>fost</a:t>
            </a:r>
            <a:r>
              <a:rPr lang="en-US" b="1" dirty="0" smtClean="0"/>
              <a:t> </a:t>
            </a:r>
            <a:r>
              <a:rPr lang="en-US" b="1" dirty="0" err="1" smtClean="0"/>
              <a:t>publicate</a:t>
            </a:r>
            <a:r>
              <a:rPr lang="en-US" b="1" dirty="0" smtClean="0"/>
              <a:t> </a:t>
            </a:r>
            <a:r>
              <a:rPr lang="en-US" b="1" dirty="0" err="1" smtClean="0"/>
              <a:t>pana</a:t>
            </a:r>
            <a:r>
              <a:rPr lang="en-US" b="1" dirty="0" smtClean="0"/>
              <a:t> la </a:t>
            </a:r>
            <a:r>
              <a:rPr lang="en-US" b="1" dirty="0" err="1" smtClean="0"/>
              <a:t>sfarsitul</a:t>
            </a:r>
            <a:r>
              <a:rPr lang="en-US" b="1" dirty="0" smtClean="0"/>
              <a:t> </a:t>
            </a:r>
            <a:r>
              <a:rPr lang="en-US" b="1" dirty="0" err="1" smtClean="0"/>
              <a:t>anului</a:t>
            </a:r>
            <a:r>
              <a:rPr lang="en-US" b="1" dirty="0" smtClean="0"/>
              <a:t> 7 </a:t>
            </a:r>
            <a:r>
              <a:rPr lang="en-US" b="1" dirty="0" err="1" smtClean="0"/>
              <a:t>comunicate</a:t>
            </a:r>
            <a:r>
              <a:rPr lang="en-US" b="1" dirty="0" smtClean="0"/>
              <a:t> de </a:t>
            </a:r>
            <a:r>
              <a:rPr lang="en-US" b="1" dirty="0" err="1" smtClean="0"/>
              <a:t>presa</a:t>
            </a:r>
            <a:r>
              <a:rPr lang="en-US" b="1" dirty="0" smtClean="0"/>
              <a:t>. </a:t>
            </a:r>
            <a:endParaRPr lang="en-US" dirty="0" smtClean="0"/>
          </a:p>
          <a:p>
            <a:pPr algn="just"/>
            <a:r>
              <a:rPr lang="en-US" b="1" dirty="0" smtClean="0"/>
              <a:t>De </a:t>
            </a:r>
            <a:r>
              <a:rPr lang="en-US" b="1" dirty="0" err="1" smtClean="0"/>
              <a:t>remarcat</a:t>
            </a:r>
            <a:r>
              <a:rPr lang="en-US" b="1" dirty="0" smtClean="0"/>
              <a:t> </a:t>
            </a:r>
            <a:r>
              <a:rPr lang="en-US" b="1" dirty="0" err="1" smtClean="0"/>
              <a:t>este</a:t>
            </a:r>
            <a:r>
              <a:rPr lang="en-US" b="1" dirty="0" smtClean="0"/>
              <a:t> </a:t>
            </a:r>
            <a:r>
              <a:rPr lang="en-US" b="1" dirty="0" err="1" smtClean="0"/>
              <a:t>faptul</a:t>
            </a:r>
            <a:r>
              <a:rPr lang="en-US" b="1" dirty="0" smtClean="0"/>
              <a:t> </a:t>
            </a:r>
            <a:r>
              <a:rPr lang="en-US" b="1" dirty="0" err="1" smtClean="0"/>
              <a:t>că</a:t>
            </a:r>
            <a:r>
              <a:rPr lang="en-US" b="1" dirty="0" smtClean="0"/>
              <a:t>  </a:t>
            </a:r>
            <a:r>
              <a:rPr lang="en-US" b="1" dirty="0" err="1" smtClean="0"/>
              <a:t>prezentările</a:t>
            </a:r>
            <a:r>
              <a:rPr lang="en-US" b="1" dirty="0" smtClean="0"/>
              <a:t> </a:t>
            </a:r>
            <a:r>
              <a:rPr lang="en-US" b="1" dirty="0" err="1" smtClean="0"/>
              <a:t>mediatice</a:t>
            </a:r>
            <a:r>
              <a:rPr lang="en-US" b="1" dirty="0" smtClean="0"/>
              <a:t>, </a:t>
            </a:r>
            <a:r>
              <a:rPr lang="en-US" b="1" dirty="0" err="1"/>
              <a:t>mai</a:t>
            </a:r>
            <a:r>
              <a:rPr lang="en-US" b="1" dirty="0"/>
              <a:t> </a:t>
            </a:r>
            <a:r>
              <a:rPr lang="en-US" b="1" dirty="0" err="1"/>
              <a:t>sus</a:t>
            </a:r>
            <a:r>
              <a:rPr lang="en-US" b="1" dirty="0"/>
              <a:t> </a:t>
            </a:r>
            <a:r>
              <a:rPr lang="en-US" b="1" dirty="0" err="1"/>
              <a:t>menţionate</a:t>
            </a:r>
            <a:r>
              <a:rPr lang="en-US" b="1" dirty="0"/>
              <a:t>, au </a:t>
            </a:r>
            <a:r>
              <a:rPr lang="en-US" b="1" dirty="0" err="1"/>
              <a:t>fost</a:t>
            </a:r>
            <a:r>
              <a:rPr lang="en-US" b="1" dirty="0"/>
              <a:t> in general </a:t>
            </a:r>
            <a:r>
              <a:rPr lang="en-US" b="1" dirty="0" err="1"/>
              <a:t>pozitive</a:t>
            </a:r>
            <a:r>
              <a:rPr lang="en-US" b="1" dirty="0"/>
              <a:t>, la </a:t>
            </a:r>
            <a:r>
              <a:rPr lang="en-US" b="1" dirty="0" err="1"/>
              <a:t>adresa</a:t>
            </a:r>
            <a:r>
              <a:rPr lang="en-US" b="1" dirty="0"/>
              <a:t> </a:t>
            </a:r>
            <a:r>
              <a:rPr lang="en-US" b="1" dirty="0" err="1"/>
              <a:t>instituţiei</a:t>
            </a:r>
            <a:r>
              <a:rPr lang="en-US" b="1" dirty="0"/>
              <a:t> </a:t>
            </a:r>
            <a:r>
              <a:rPr lang="en-US" b="1" dirty="0" err="1"/>
              <a:t>şi</a:t>
            </a:r>
            <a:r>
              <a:rPr lang="en-US" b="1" dirty="0"/>
              <a:t> a </a:t>
            </a:r>
            <a:r>
              <a:rPr lang="en-US" b="1" dirty="0" err="1"/>
              <a:t>personalului</a:t>
            </a:r>
            <a:r>
              <a:rPr lang="en-US" b="1" dirty="0"/>
              <a:t> </a:t>
            </a:r>
            <a:r>
              <a:rPr lang="en-US" b="1" dirty="0" err="1"/>
              <a:t>acesteia</a:t>
            </a:r>
            <a:r>
              <a:rPr lang="en-US" b="1" dirty="0"/>
              <a:t>, </a:t>
            </a:r>
            <a:r>
              <a:rPr lang="en-US" b="1" dirty="0" err="1"/>
              <a:t>prezentandu</a:t>
            </a:r>
            <a:r>
              <a:rPr lang="en-US" b="1" dirty="0"/>
              <a:t>-se </a:t>
            </a:r>
            <a:r>
              <a:rPr lang="en-US" b="1" dirty="0" err="1"/>
              <a:t>diferite</a:t>
            </a:r>
            <a:r>
              <a:rPr lang="en-US" b="1" dirty="0"/>
              <a:t> </a:t>
            </a:r>
            <a:r>
              <a:rPr lang="en-US" b="1" dirty="0" err="1"/>
              <a:t>aspecte</a:t>
            </a:r>
            <a:r>
              <a:rPr lang="en-US" b="1" dirty="0"/>
              <a:t> din </a:t>
            </a:r>
            <a:r>
              <a:rPr lang="en-US" b="1" dirty="0" err="1"/>
              <a:t>activitatea</a:t>
            </a:r>
            <a:r>
              <a:rPr lang="en-US" b="1" dirty="0"/>
              <a:t> </a:t>
            </a:r>
            <a:r>
              <a:rPr lang="en-US" b="1" dirty="0" err="1"/>
              <a:t>desfasurata</a:t>
            </a:r>
            <a:r>
              <a:rPr lang="en-US" b="1" dirty="0"/>
              <a:t> de </a:t>
            </a:r>
            <a:r>
              <a:rPr lang="en-US" b="1" dirty="0" err="1"/>
              <a:t>catre</a:t>
            </a:r>
            <a:r>
              <a:rPr lang="en-US" b="1" dirty="0"/>
              <a:t> </a:t>
            </a:r>
            <a:r>
              <a:rPr lang="en-US" b="1" dirty="0" err="1"/>
              <a:t>Politia</a:t>
            </a:r>
            <a:r>
              <a:rPr lang="en-US" b="1" dirty="0"/>
              <a:t> </a:t>
            </a:r>
            <a:r>
              <a:rPr lang="en-US" b="1" dirty="0" err="1"/>
              <a:t>Locala</a:t>
            </a:r>
            <a:r>
              <a:rPr lang="en-US" b="1" dirty="0"/>
              <a:t> </a:t>
            </a:r>
            <a:r>
              <a:rPr lang="en-US" b="1" dirty="0" err="1"/>
              <a:t>P.Neamt</a:t>
            </a:r>
            <a:r>
              <a:rPr lang="en-US" b="1" dirty="0"/>
              <a:t>.</a:t>
            </a:r>
            <a:r>
              <a:rPr lang="it-IT" b="1" dirty="0"/>
              <a:t> </a:t>
            </a:r>
            <a:endParaRPr lang="en-US" dirty="0"/>
          </a:p>
          <a:p>
            <a:pPr algn="just"/>
            <a:r>
              <a:rPr lang="en-US" b="1" dirty="0" err="1"/>
              <a:t>Starea</a:t>
            </a:r>
            <a:r>
              <a:rPr lang="en-US" b="1" dirty="0"/>
              <a:t> </a:t>
            </a:r>
            <a:r>
              <a:rPr lang="en-US" b="1" dirty="0" err="1"/>
              <a:t>si</a:t>
            </a:r>
            <a:r>
              <a:rPr lang="en-US" b="1" dirty="0"/>
              <a:t> </a:t>
            </a:r>
            <a:r>
              <a:rPr lang="en-US" b="1" dirty="0" err="1"/>
              <a:t>practica</a:t>
            </a:r>
            <a:r>
              <a:rPr lang="en-US" b="1" dirty="0"/>
              <a:t> </a:t>
            </a:r>
            <a:r>
              <a:rPr lang="en-US" b="1" dirty="0" err="1"/>
              <a:t>disciplinara</a:t>
            </a:r>
            <a:r>
              <a:rPr lang="en-US" b="1" dirty="0"/>
              <a:t>, </a:t>
            </a:r>
            <a:r>
              <a:rPr lang="en-US" b="1" dirty="0" err="1"/>
              <a:t>pe</a:t>
            </a:r>
            <a:r>
              <a:rPr lang="en-US" b="1" dirty="0"/>
              <a:t> </a:t>
            </a:r>
            <a:r>
              <a:rPr lang="en-US" b="1" dirty="0" err="1"/>
              <a:t>parcursul</a:t>
            </a:r>
            <a:r>
              <a:rPr lang="en-US" b="1" dirty="0"/>
              <a:t> </a:t>
            </a:r>
            <a:r>
              <a:rPr lang="en-US" b="1" dirty="0" err="1"/>
              <a:t>perioadei</a:t>
            </a:r>
            <a:r>
              <a:rPr lang="en-US" b="1" dirty="0"/>
              <a:t> </a:t>
            </a:r>
            <a:r>
              <a:rPr lang="en-US" b="1" dirty="0" err="1"/>
              <a:t>analizate</a:t>
            </a:r>
            <a:r>
              <a:rPr lang="en-US" b="1" dirty="0"/>
              <a:t>, a </a:t>
            </a:r>
            <a:r>
              <a:rPr lang="en-US" b="1" dirty="0" err="1"/>
              <a:t>fost</a:t>
            </a:r>
            <a:r>
              <a:rPr lang="en-US" b="1" dirty="0"/>
              <a:t> </a:t>
            </a:r>
            <a:r>
              <a:rPr lang="en-US" b="1" dirty="0" err="1"/>
              <a:t>corespunzatoare</a:t>
            </a:r>
            <a:r>
              <a:rPr lang="en-US" b="1" dirty="0"/>
              <a:t>, </a:t>
            </a:r>
            <a:r>
              <a:rPr lang="en-US" b="1" dirty="0" err="1"/>
              <a:t>neinregistrandu</a:t>
            </a:r>
            <a:r>
              <a:rPr lang="en-US" b="1" dirty="0"/>
              <a:t>-se </a:t>
            </a:r>
            <a:r>
              <a:rPr lang="en-US" b="1" dirty="0" err="1"/>
              <a:t>acte</a:t>
            </a:r>
            <a:r>
              <a:rPr lang="en-US" b="1" dirty="0"/>
              <a:t> de </a:t>
            </a:r>
            <a:r>
              <a:rPr lang="en-US" b="1" dirty="0" err="1"/>
              <a:t>indisciplina</a:t>
            </a:r>
            <a:r>
              <a:rPr lang="en-US" b="1" dirty="0"/>
              <a:t> </a:t>
            </a:r>
            <a:r>
              <a:rPr lang="en-US" b="1" dirty="0" err="1"/>
              <a:t>deosebite</a:t>
            </a:r>
            <a:r>
              <a:rPr lang="en-US" b="1" dirty="0"/>
              <a:t>.</a:t>
            </a:r>
            <a:endParaRPr lang="en-US" dirty="0"/>
          </a:p>
        </p:txBody>
      </p:sp>
      <p:sp>
        <p:nvSpPr>
          <p:cNvPr id="32770" name="Text Box 2"/>
          <p:cNvSpPr txBox="1">
            <a:spLocks noChangeArrowheads="1"/>
          </p:cNvSpPr>
          <p:nvPr/>
        </p:nvSpPr>
        <p:spPr bwMode="auto">
          <a:xfrm>
            <a:off x="1752600" y="228600"/>
            <a:ext cx="5229225" cy="533400"/>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107763" dir="13500000"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200" b="1" i="0" u="none" strike="noStrike" cap="none" normalizeH="0" baseline="0" dirty="0" smtClean="0">
                <a:ln>
                  <a:noFill/>
                </a:ln>
                <a:solidFill>
                  <a:schemeClr val="tx1"/>
                </a:solidFill>
                <a:effectLst/>
                <a:latin typeface="Arial" pitchFamily="34" charset="0"/>
                <a:cs typeface="Arial" pitchFamily="34" charset="0"/>
              </a:rPr>
              <a:t>C O N C L U Z I I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blinds/>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610600" cy="5715000"/>
          </a:xfrm>
        </p:spPr>
        <p:txBody>
          <a:bodyPr anchor="ctr">
            <a:normAutofit fontScale="40000" lnSpcReduction="20000"/>
          </a:bodyPr>
          <a:lstStyle/>
          <a:p>
            <a:pPr marL="0" indent="0" algn="just">
              <a:buNone/>
            </a:pPr>
            <a:r>
              <a:rPr lang="en-US" b="1" dirty="0" smtClean="0"/>
              <a:t>	1) O </a:t>
            </a:r>
            <a:r>
              <a:rPr lang="en-US" b="1" dirty="0" err="1"/>
              <a:t>mai</a:t>
            </a:r>
            <a:r>
              <a:rPr lang="en-US" b="1" dirty="0"/>
              <a:t> </a:t>
            </a:r>
            <a:r>
              <a:rPr lang="en-US" b="1" dirty="0" err="1"/>
              <a:t>buna</a:t>
            </a:r>
            <a:r>
              <a:rPr lang="en-US" b="1" dirty="0"/>
              <a:t> </a:t>
            </a:r>
            <a:r>
              <a:rPr lang="en-US" b="1" dirty="0" err="1"/>
              <a:t>planificare</a:t>
            </a:r>
            <a:r>
              <a:rPr lang="en-US" b="1" dirty="0"/>
              <a:t> </a:t>
            </a:r>
            <a:r>
              <a:rPr lang="en-US" b="1" dirty="0" err="1"/>
              <a:t>si</a:t>
            </a:r>
            <a:r>
              <a:rPr lang="en-US" b="1" dirty="0"/>
              <a:t> </a:t>
            </a:r>
            <a:r>
              <a:rPr lang="en-US" b="1" dirty="0" err="1"/>
              <a:t>repartizare</a:t>
            </a:r>
            <a:r>
              <a:rPr lang="en-US" b="1" dirty="0"/>
              <a:t> a </a:t>
            </a:r>
            <a:r>
              <a:rPr lang="en-US" b="1" dirty="0" err="1"/>
              <a:t>efectivelor</a:t>
            </a:r>
            <a:r>
              <a:rPr lang="en-US" b="1" dirty="0"/>
              <a:t> de </a:t>
            </a:r>
            <a:r>
              <a:rPr lang="en-US" b="1" dirty="0" err="1"/>
              <a:t>ordine</a:t>
            </a:r>
            <a:r>
              <a:rPr lang="en-US" b="1" dirty="0"/>
              <a:t> </a:t>
            </a:r>
            <a:r>
              <a:rPr lang="en-US" b="1" dirty="0" err="1"/>
              <a:t>publica</a:t>
            </a:r>
            <a:r>
              <a:rPr lang="en-US" b="1" dirty="0"/>
              <a:t> in </a:t>
            </a:r>
            <a:r>
              <a:rPr lang="en-US" b="1" dirty="0" err="1"/>
              <a:t>teren</a:t>
            </a:r>
            <a:r>
              <a:rPr lang="en-US" b="1" dirty="0"/>
              <a:t> in </a:t>
            </a:r>
            <a:r>
              <a:rPr lang="en-US" b="1" dirty="0" err="1"/>
              <a:t>vederea</a:t>
            </a:r>
            <a:r>
              <a:rPr lang="en-US" b="1" dirty="0"/>
              <a:t> </a:t>
            </a:r>
            <a:r>
              <a:rPr lang="en-US" b="1" dirty="0" err="1"/>
              <a:t>acoperii</a:t>
            </a:r>
            <a:r>
              <a:rPr lang="en-US" b="1" dirty="0"/>
              <a:t> a </a:t>
            </a:r>
            <a:r>
              <a:rPr lang="en-US" b="1" dirty="0" err="1"/>
              <a:t>unei</a:t>
            </a:r>
            <a:r>
              <a:rPr lang="en-US" b="1" dirty="0"/>
              <a:t> zone cat </a:t>
            </a:r>
            <a:r>
              <a:rPr lang="en-US" b="1" dirty="0" err="1"/>
              <a:t>mai</a:t>
            </a:r>
            <a:r>
              <a:rPr lang="en-US" b="1" dirty="0"/>
              <a:t> </a:t>
            </a:r>
            <a:r>
              <a:rPr lang="en-US" b="1" dirty="0" err="1"/>
              <a:t>mari</a:t>
            </a:r>
            <a:r>
              <a:rPr lang="en-US" b="1" dirty="0"/>
              <a:t> a </a:t>
            </a:r>
            <a:r>
              <a:rPr lang="en-US" b="1" dirty="0" err="1"/>
              <a:t>orasului</a:t>
            </a:r>
            <a:r>
              <a:rPr lang="en-US" b="1" dirty="0"/>
              <a:t>, </a:t>
            </a:r>
            <a:r>
              <a:rPr lang="en-US" b="1" dirty="0" err="1"/>
              <a:t>atat</a:t>
            </a:r>
            <a:r>
              <a:rPr lang="en-US" b="1" dirty="0"/>
              <a:t> </a:t>
            </a:r>
            <a:r>
              <a:rPr lang="en-US" b="1" dirty="0" err="1"/>
              <a:t>pe</a:t>
            </a:r>
            <a:r>
              <a:rPr lang="en-US" b="1" dirty="0"/>
              <a:t> </a:t>
            </a:r>
            <a:r>
              <a:rPr lang="en-US" b="1" dirty="0" err="1"/>
              <a:t>timp</a:t>
            </a:r>
            <a:r>
              <a:rPr lang="en-US" b="1" dirty="0"/>
              <a:t> de </a:t>
            </a:r>
            <a:r>
              <a:rPr lang="en-US" b="1" dirty="0" err="1"/>
              <a:t>zi</a:t>
            </a:r>
            <a:r>
              <a:rPr lang="en-US" b="1" dirty="0"/>
              <a:t> cat </a:t>
            </a:r>
            <a:r>
              <a:rPr lang="en-US" b="1" dirty="0" err="1"/>
              <a:t>si</a:t>
            </a:r>
            <a:r>
              <a:rPr lang="en-US" b="1" dirty="0"/>
              <a:t> </a:t>
            </a:r>
            <a:r>
              <a:rPr lang="en-US" b="1" dirty="0" err="1"/>
              <a:t>pe</a:t>
            </a:r>
            <a:r>
              <a:rPr lang="en-US" b="1" dirty="0"/>
              <a:t> </a:t>
            </a:r>
            <a:r>
              <a:rPr lang="en-US" b="1" dirty="0" err="1"/>
              <a:t>timp</a:t>
            </a:r>
            <a:r>
              <a:rPr lang="en-US" b="1" dirty="0"/>
              <a:t> de </a:t>
            </a:r>
            <a:r>
              <a:rPr lang="en-US" b="1" dirty="0" err="1"/>
              <a:t>noapte</a:t>
            </a:r>
            <a:r>
              <a:rPr lang="en-US" b="1" dirty="0"/>
              <a:t>, in special </a:t>
            </a:r>
            <a:r>
              <a:rPr lang="en-US" b="1" dirty="0" err="1"/>
              <a:t>prin</a:t>
            </a:r>
            <a:r>
              <a:rPr lang="en-US" b="1" dirty="0"/>
              <a:t> </a:t>
            </a:r>
            <a:r>
              <a:rPr lang="en-US" b="1" dirty="0" err="1"/>
              <a:t>patrule</a:t>
            </a:r>
            <a:r>
              <a:rPr lang="en-US" b="1" dirty="0"/>
              <a:t> </a:t>
            </a:r>
            <a:r>
              <a:rPr lang="en-US" b="1" dirty="0" err="1"/>
              <a:t>pedestre</a:t>
            </a:r>
            <a:r>
              <a:rPr lang="en-US" b="1" dirty="0"/>
              <a:t>, in </a:t>
            </a:r>
            <a:r>
              <a:rPr lang="en-US" b="1" dirty="0" err="1"/>
              <a:t>vederea</a:t>
            </a:r>
            <a:r>
              <a:rPr lang="en-US" b="1" dirty="0"/>
              <a:t> </a:t>
            </a:r>
            <a:r>
              <a:rPr lang="en-US" b="1" dirty="0" err="1"/>
              <a:t>reducerii</a:t>
            </a:r>
            <a:r>
              <a:rPr lang="en-US" b="1" dirty="0"/>
              <a:t> </a:t>
            </a:r>
            <a:r>
              <a:rPr lang="en-US" b="1" dirty="0" err="1"/>
              <a:t>numarului</a:t>
            </a:r>
            <a:r>
              <a:rPr lang="en-US" b="1" dirty="0"/>
              <a:t> de </a:t>
            </a:r>
            <a:r>
              <a:rPr lang="en-US" b="1" dirty="0" err="1"/>
              <a:t>furturi</a:t>
            </a:r>
            <a:r>
              <a:rPr lang="en-US" b="1" dirty="0"/>
              <a:t>, </a:t>
            </a:r>
            <a:r>
              <a:rPr lang="en-US" b="1" dirty="0" err="1"/>
              <a:t>actelor</a:t>
            </a:r>
            <a:r>
              <a:rPr lang="en-US" b="1" dirty="0"/>
              <a:t> de vandalism, de </a:t>
            </a:r>
            <a:r>
              <a:rPr lang="en-US" b="1" dirty="0" err="1"/>
              <a:t>cersetorie</a:t>
            </a:r>
            <a:r>
              <a:rPr lang="en-US" b="1" dirty="0"/>
              <a:t> </a:t>
            </a:r>
            <a:r>
              <a:rPr lang="en-US" b="1" dirty="0" err="1"/>
              <a:t>si</a:t>
            </a:r>
            <a:r>
              <a:rPr lang="en-US" b="1" dirty="0"/>
              <a:t> </a:t>
            </a:r>
            <a:r>
              <a:rPr lang="en-US" b="1" dirty="0" err="1"/>
              <a:t>luarea</a:t>
            </a:r>
            <a:r>
              <a:rPr lang="en-US" b="1" dirty="0"/>
              <a:t> </a:t>
            </a:r>
            <a:r>
              <a:rPr lang="en-US" b="1" dirty="0" err="1"/>
              <a:t>masurilor</a:t>
            </a:r>
            <a:r>
              <a:rPr lang="en-US" b="1" dirty="0"/>
              <a:t> </a:t>
            </a:r>
            <a:r>
              <a:rPr lang="en-US" b="1" dirty="0" err="1"/>
              <a:t>specifice</a:t>
            </a:r>
            <a:r>
              <a:rPr lang="en-US" b="1" dirty="0"/>
              <a:t> </a:t>
            </a:r>
            <a:r>
              <a:rPr lang="en-US" b="1" dirty="0" err="1"/>
              <a:t>pentru</a:t>
            </a:r>
            <a:r>
              <a:rPr lang="en-US" b="1" dirty="0"/>
              <a:t> </a:t>
            </a:r>
            <a:r>
              <a:rPr lang="en-US" b="1" dirty="0" err="1"/>
              <a:t>prinderea</a:t>
            </a:r>
            <a:r>
              <a:rPr lang="en-US" b="1" dirty="0"/>
              <a:t> in flagrant a </a:t>
            </a:r>
            <a:r>
              <a:rPr lang="en-US" b="1" dirty="0" err="1"/>
              <a:t>celor</a:t>
            </a:r>
            <a:r>
              <a:rPr lang="en-US" b="1" dirty="0"/>
              <a:t> care </a:t>
            </a:r>
            <a:r>
              <a:rPr lang="en-US" b="1" dirty="0" err="1"/>
              <a:t>comit</a:t>
            </a:r>
            <a:r>
              <a:rPr lang="en-US" b="1" dirty="0"/>
              <a:t> </a:t>
            </a:r>
            <a:r>
              <a:rPr lang="en-US" b="1" dirty="0" err="1"/>
              <a:t>infractiuni</a:t>
            </a:r>
            <a:r>
              <a:rPr lang="en-US" b="1" dirty="0"/>
              <a:t>, </a:t>
            </a:r>
            <a:r>
              <a:rPr lang="en-US" b="1" dirty="0" err="1"/>
              <a:t>precum</a:t>
            </a:r>
            <a:r>
              <a:rPr lang="en-US" b="1" dirty="0"/>
              <a:t> </a:t>
            </a:r>
            <a:r>
              <a:rPr lang="en-US" b="1" dirty="0" err="1"/>
              <a:t>si</a:t>
            </a:r>
            <a:r>
              <a:rPr lang="en-US" b="1" dirty="0"/>
              <a:t> </a:t>
            </a:r>
            <a:r>
              <a:rPr lang="en-US" b="1" dirty="0" err="1"/>
              <a:t>pentru</a:t>
            </a:r>
            <a:r>
              <a:rPr lang="en-US" b="1" dirty="0"/>
              <a:t> </a:t>
            </a:r>
            <a:r>
              <a:rPr lang="en-US" b="1" dirty="0" err="1"/>
              <a:t>asigurarea</a:t>
            </a:r>
            <a:r>
              <a:rPr lang="en-US" b="1" dirty="0"/>
              <a:t> </a:t>
            </a:r>
            <a:r>
              <a:rPr lang="en-US" b="1" dirty="0" err="1"/>
              <a:t>respectarii</a:t>
            </a:r>
            <a:r>
              <a:rPr lang="en-US" b="1" dirty="0"/>
              <a:t> HCL 7/2010 </a:t>
            </a:r>
            <a:r>
              <a:rPr lang="en-US" b="1" dirty="0" err="1"/>
              <a:t>privind</a:t>
            </a:r>
            <a:r>
              <a:rPr lang="en-US" b="1" dirty="0"/>
              <a:t> </a:t>
            </a:r>
            <a:r>
              <a:rPr lang="en-US" b="1" dirty="0" err="1"/>
              <a:t>normele</a:t>
            </a:r>
            <a:r>
              <a:rPr lang="en-US" b="1" dirty="0"/>
              <a:t> de </a:t>
            </a:r>
            <a:r>
              <a:rPr lang="en-US" b="1" dirty="0" err="1"/>
              <a:t>gospodarire</a:t>
            </a:r>
            <a:r>
              <a:rPr lang="en-US" b="1" dirty="0"/>
              <a:t>, </a:t>
            </a:r>
            <a:r>
              <a:rPr lang="en-US" b="1" dirty="0" err="1"/>
              <a:t>intretinere</a:t>
            </a:r>
            <a:r>
              <a:rPr lang="en-US" b="1" dirty="0"/>
              <a:t>, </a:t>
            </a:r>
            <a:r>
              <a:rPr lang="en-US" b="1" dirty="0" err="1"/>
              <a:t>curatenie</a:t>
            </a:r>
            <a:r>
              <a:rPr lang="en-US" b="1" dirty="0"/>
              <a:t> </a:t>
            </a:r>
            <a:r>
              <a:rPr lang="en-US" b="1" dirty="0" err="1"/>
              <a:t>si</a:t>
            </a:r>
            <a:r>
              <a:rPr lang="en-US" b="1" dirty="0"/>
              <a:t> </a:t>
            </a:r>
            <a:r>
              <a:rPr lang="en-US" b="1" dirty="0" err="1"/>
              <a:t>estetica</a:t>
            </a:r>
            <a:r>
              <a:rPr lang="en-US" b="1" dirty="0"/>
              <a:t> in </a:t>
            </a:r>
            <a:r>
              <a:rPr lang="en-US" b="1" dirty="0" err="1"/>
              <a:t>municipiul</a:t>
            </a:r>
            <a:r>
              <a:rPr lang="en-US" b="1" dirty="0"/>
              <a:t> </a:t>
            </a:r>
            <a:r>
              <a:rPr lang="en-US" b="1" dirty="0" err="1"/>
              <a:t>P.Neamt</a:t>
            </a:r>
            <a:r>
              <a:rPr lang="en-US" b="1" dirty="0"/>
              <a:t>.</a:t>
            </a:r>
            <a:endParaRPr lang="en-US" dirty="0"/>
          </a:p>
          <a:p>
            <a:pPr marL="0" indent="0" algn="just">
              <a:buNone/>
            </a:pPr>
            <a:r>
              <a:rPr lang="en-US" b="1" dirty="0" smtClean="0"/>
              <a:t>	2</a:t>
            </a:r>
            <a:r>
              <a:rPr lang="en-US" b="1" dirty="0"/>
              <a:t>) </a:t>
            </a:r>
            <a:r>
              <a:rPr lang="en-US" b="1" dirty="0" err="1"/>
              <a:t>Monitorizarea</a:t>
            </a:r>
            <a:r>
              <a:rPr lang="en-US" b="1" dirty="0"/>
              <a:t> </a:t>
            </a:r>
            <a:r>
              <a:rPr lang="en-US" b="1" dirty="0" err="1"/>
              <a:t>principalelor</a:t>
            </a:r>
            <a:r>
              <a:rPr lang="en-US" b="1" dirty="0"/>
              <a:t> zone </a:t>
            </a:r>
            <a:r>
              <a:rPr lang="en-US" b="1" dirty="0" err="1"/>
              <a:t>aglomerate</a:t>
            </a:r>
            <a:r>
              <a:rPr lang="en-US" b="1" dirty="0"/>
              <a:t> </a:t>
            </a:r>
            <a:r>
              <a:rPr lang="en-US" b="1" dirty="0" err="1"/>
              <a:t>sau</a:t>
            </a:r>
            <a:r>
              <a:rPr lang="en-US" b="1" dirty="0"/>
              <a:t> de </a:t>
            </a:r>
            <a:r>
              <a:rPr lang="en-US" b="1" dirty="0" err="1"/>
              <a:t>interes</a:t>
            </a:r>
            <a:r>
              <a:rPr lang="en-US" b="1" dirty="0"/>
              <a:t> </a:t>
            </a:r>
            <a:r>
              <a:rPr lang="en-US" b="1" dirty="0" err="1"/>
              <a:t>operativ</a:t>
            </a:r>
            <a:r>
              <a:rPr lang="en-US" b="1" dirty="0"/>
              <a:t> </a:t>
            </a:r>
            <a:r>
              <a:rPr lang="en-US" b="1" dirty="0" err="1"/>
              <a:t>prin</a:t>
            </a:r>
            <a:r>
              <a:rPr lang="en-US" b="1" dirty="0"/>
              <a:t> </a:t>
            </a:r>
            <a:r>
              <a:rPr lang="en-US" b="1" dirty="0" err="1"/>
              <a:t>sistemul</a:t>
            </a:r>
            <a:r>
              <a:rPr lang="en-US" b="1" dirty="0"/>
              <a:t> video </a:t>
            </a:r>
            <a:r>
              <a:rPr lang="en-US" b="1" dirty="0" err="1"/>
              <a:t>si</a:t>
            </a:r>
            <a:r>
              <a:rPr lang="en-US" b="1" dirty="0"/>
              <a:t> </a:t>
            </a:r>
            <a:r>
              <a:rPr lang="en-US" b="1" dirty="0" err="1"/>
              <a:t>conectarea</a:t>
            </a:r>
            <a:r>
              <a:rPr lang="en-US" b="1" dirty="0"/>
              <a:t> </a:t>
            </a:r>
            <a:r>
              <a:rPr lang="en-US" b="1" dirty="0" err="1"/>
              <a:t>acestuia</a:t>
            </a:r>
            <a:r>
              <a:rPr lang="en-US" b="1" dirty="0"/>
              <a:t> la </a:t>
            </a:r>
            <a:r>
              <a:rPr lang="en-US" b="1" dirty="0" err="1"/>
              <a:t>dispeceratul</a:t>
            </a:r>
            <a:r>
              <a:rPr lang="en-US" b="1" dirty="0"/>
              <a:t> </a:t>
            </a:r>
            <a:r>
              <a:rPr lang="en-US" b="1" dirty="0" err="1"/>
              <a:t>Politiei</a:t>
            </a:r>
            <a:r>
              <a:rPr lang="en-US" b="1" dirty="0"/>
              <a:t> Locale </a:t>
            </a:r>
            <a:r>
              <a:rPr lang="en-US" b="1" dirty="0" err="1"/>
              <a:t>pentru</a:t>
            </a:r>
            <a:r>
              <a:rPr lang="en-US" b="1" dirty="0"/>
              <a:t> a </a:t>
            </a:r>
            <a:r>
              <a:rPr lang="en-US" b="1" dirty="0" err="1"/>
              <a:t>putea</a:t>
            </a:r>
            <a:r>
              <a:rPr lang="en-US" b="1" dirty="0"/>
              <a:t> </a:t>
            </a:r>
            <a:r>
              <a:rPr lang="en-US" b="1" dirty="0" err="1"/>
              <a:t>supraveghea</a:t>
            </a:r>
            <a:r>
              <a:rPr lang="en-US" b="1" dirty="0"/>
              <a:t>  </a:t>
            </a:r>
            <a:r>
              <a:rPr lang="en-US" b="1" dirty="0" err="1"/>
              <a:t>si</a:t>
            </a:r>
            <a:r>
              <a:rPr lang="en-US" b="1" dirty="0"/>
              <a:t> </a:t>
            </a:r>
            <a:r>
              <a:rPr lang="en-US" b="1" dirty="0" err="1"/>
              <a:t>interveni</a:t>
            </a:r>
            <a:r>
              <a:rPr lang="en-US" b="1" dirty="0"/>
              <a:t> in </a:t>
            </a:r>
            <a:r>
              <a:rPr lang="en-US" b="1" dirty="0" err="1"/>
              <a:t>timp</a:t>
            </a:r>
            <a:r>
              <a:rPr lang="en-US" b="1" dirty="0"/>
              <a:t> util.</a:t>
            </a:r>
            <a:endParaRPr lang="en-US" dirty="0"/>
          </a:p>
          <a:p>
            <a:pPr marL="0" indent="0" algn="just">
              <a:buNone/>
            </a:pPr>
            <a:r>
              <a:rPr lang="en-US" b="1" dirty="0" smtClean="0"/>
              <a:t>	3</a:t>
            </a:r>
            <a:r>
              <a:rPr lang="en-US" b="1" dirty="0"/>
              <a:t>) In </a:t>
            </a:r>
            <a:r>
              <a:rPr lang="en-US" b="1" dirty="0" err="1"/>
              <a:t>vederea</a:t>
            </a:r>
            <a:r>
              <a:rPr lang="en-US" b="1" dirty="0"/>
              <a:t> </a:t>
            </a:r>
            <a:r>
              <a:rPr lang="en-US" b="1" dirty="0" err="1"/>
              <a:t>majorarii</a:t>
            </a:r>
            <a:r>
              <a:rPr lang="en-US" b="1" dirty="0"/>
              <a:t> </a:t>
            </a:r>
            <a:r>
              <a:rPr lang="en-US" b="1" dirty="0" err="1"/>
              <a:t>numarului</a:t>
            </a:r>
            <a:r>
              <a:rPr lang="en-US" b="1" dirty="0"/>
              <a:t> de </a:t>
            </a:r>
            <a:r>
              <a:rPr lang="en-US" b="1" dirty="0" err="1"/>
              <a:t>politisti</a:t>
            </a:r>
            <a:r>
              <a:rPr lang="en-US" b="1" dirty="0"/>
              <a:t> </a:t>
            </a:r>
            <a:r>
              <a:rPr lang="en-US" b="1" dirty="0" err="1"/>
              <a:t>locali</a:t>
            </a:r>
            <a:r>
              <a:rPr lang="en-US" b="1" dirty="0"/>
              <a:t>  se </a:t>
            </a:r>
            <a:r>
              <a:rPr lang="en-US" b="1" dirty="0" err="1" smtClean="0"/>
              <a:t>vor</a:t>
            </a:r>
            <a:r>
              <a:rPr lang="en-US" b="1" dirty="0" smtClean="0"/>
              <a:t> </a:t>
            </a:r>
            <a:r>
              <a:rPr lang="en-US" b="1" dirty="0" err="1"/>
              <a:t>scoate</a:t>
            </a:r>
            <a:r>
              <a:rPr lang="en-US" b="1" dirty="0"/>
              <a:t> la concurs  </a:t>
            </a:r>
            <a:r>
              <a:rPr lang="en-US" b="1" dirty="0" err="1"/>
              <a:t>posturile</a:t>
            </a:r>
            <a:r>
              <a:rPr lang="en-US" b="1" dirty="0"/>
              <a:t> </a:t>
            </a:r>
            <a:r>
              <a:rPr lang="en-US" b="1" dirty="0" err="1"/>
              <a:t>vacante</a:t>
            </a:r>
            <a:r>
              <a:rPr lang="en-US" b="1" dirty="0"/>
              <a:t> </a:t>
            </a:r>
            <a:r>
              <a:rPr lang="en-US" b="1" dirty="0" err="1"/>
              <a:t>si</a:t>
            </a:r>
            <a:r>
              <a:rPr lang="en-US" b="1" dirty="0"/>
              <a:t> </a:t>
            </a:r>
            <a:r>
              <a:rPr lang="en-US" b="1" dirty="0" err="1"/>
              <a:t>transformarea</a:t>
            </a:r>
            <a:r>
              <a:rPr lang="en-US" b="1" dirty="0"/>
              <a:t> </a:t>
            </a:r>
            <a:r>
              <a:rPr lang="en-US" b="1" dirty="0" err="1"/>
              <a:t>unui</a:t>
            </a:r>
            <a:r>
              <a:rPr lang="en-US" b="1" dirty="0"/>
              <a:t> </a:t>
            </a:r>
            <a:r>
              <a:rPr lang="en-US" b="1" dirty="0" err="1"/>
              <a:t>numar</a:t>
            </a:r>
            <a:r>
              <a:rPr lang="en-US" b="1" dirty="0"/>
              <a:t> de </a:t>
            </a:r>
            <a:r>
              <a:rPr lang="en-US" b="1" dirty="0" err="1"/>
              <a:t>posturi</a:t>
            </a:r>
            <a:r>
              <a:rPr lang="en-US" b="1" dirty="0"/>
              <a:t> de </a:t>
            </a:r>
            <a:r>
              <a:rPr lang="en-US" b="1" dirty="0" err="1"/>
              <a:t>paza</a:t>
            </a:r>
            <a:r>
              <a:rPr lang="en-US" b="1" dirty="0"/>
              <a:t> in </a:t>
            </a:r>
            <a:r>
              <a:rPr lang="en-US" b="1" dirty="0" err="1"/>
              <a:t>posturi</a:t>
            </a:r>
            <a:r>
              <a:rPr lang="en-US" b="1" dirty="0"/>
              <a:t> de </a:t>
            </a:r>
            <a:r>
              <a:rPr lang="en-US" b="1" dirty="0" err="1"/>
              <a:t>politisti</a:t>
            </a:r>
            <a:r>
              <a:rPr lang="en-US" b="1" dirty="0"/>
              <a:t> </a:t>
            </a:r>
            <a:r>
              <a:rPr lang="en-US" b="1" dirty="0" err="1"/>
              <a:t>locali</a:t>
            </a:r>
            <a:r>
              <a:rPr lang="en-US" b="1" dirty="0"/>
              <a:t> in </a:t>
            </a:r>
            <a:r>
              <a:rPr lang="en-US" b="1" dirty="0" err="1"/>
              <a:t>cadrul</a:t>
            </a:r>
            <a:r>
              <a:rPr lang="en-US" b="1" dirty="0"/>
              <a:t> </a:t>
            </a:r>
            <a:r>
              <a:rPr lang="en-US" b="1" dirty="0" err="1"/>
              <a:t>Biroului</a:t>
            </a:r>
            <a:r>
              <a:rPr lang="en-US" b="1" dirty="0"/>
              <a:t> </a:t>
            </a:r>
            <a:r>
              <a:rPr lang="en-US" b="1" dirty="0" err="1"/>
              <a:t>Ordine</a:t>
            </a:r>
            <a:r>
              <a:rPr lang="en-US" b="1" dirty="0"/>
              <a:t> </a:t>
            </a:r>
            <a:r>
              <a:rPr lang="en-US" b="1" dirty="0" err="1"/>
              <a:t>Publica</a:t>
            </a:r>
            <a:r>
              <a:rPr lang="en-US" b="1" dirty="0"/>
              <a:t>.</a:t>
            </a:r>
            <a:endParaRPr lang="en-US" dirty="0"/>
          </a:p>
          <a:p>
            <a:pPr marL="0" indent="0" algn="just">
              <a:buNone/>
            </a:pPr>
            <a:r>
              <a:rPr lang="en-US" b="1" dirty="0" smtClean="0"/>
              <a:t>	4</a:t>
            </a:r>
            <a:r>
              <a:rPr lang="en-US" b="1" dirty="0"/>
              <a:t>) </a:t>
            </a:r>
            <a:r>
              <a:rPr lang="en-US" b="1" dirty="0" err="1"/>
              <a:t>Cresterea</a:t>
            </a:r>
            <a:r>
              <a:rPr lang="en-US" b="1" dirty="0"/>
              <a:t> </a:t>
            </a:r>
            <a:r>
              <a:rPr lang="en-US" b="1" dirty="0" err="1"/>
              <a:t>gradului</a:t>
            </a:r>
            <a:r>
              <a:rPr lang="en-US" b="1" dirty="0"/>
              <a:t> de </a:t>
            </a:r>
            <a:r>
              <a:rPr lang="en-US" b="1" dirty="0" err="1"/>
              <a:t>profesionalism</a:t>
            </a:r>
            <a:r>
              <a:rPr lang="en-US" b="1" dirty="0"/>
              <a:t> </a:t>
            </a:r>
            <a:r>
              <a:rPr lang="en-US" b="1" dirty="0" err="1"/>
              <a:t>prin</a:t>
            </a:r>
            <a:r>
              <a:rPr lang="en-US" b="1" dirty="0"/>
              <a:t> </a:t>
            </a:r>
            <a:r>
              <a:rPr lang="en-US" b="1" dirty="0" err="1"/>
              <a:t>intensificarea</a:t>
            </a:r>
            <a:r>
              <a:rPr lang="en-US" b="1" dirty="0"/>
              <a:t> </a:t>
            </a:r>
            <a:r>
              <a:rPr lang="en-US" b="1" dirty="0" err="1"/>
              <a:t>pregatirii</a:t>
            </a:r>
            <a:r>
              <a:rPr lang="en-US" b="1" dirty="0"/>
              <a:t> </a:t>
            </a:r>
            <a:r>
              <a:rPr lang="en-US" b="1" dirty="0" err="1"/>
              <a:t>profesionale</a:t>
            </a:r>
            <a:r>
              <a:rPr lang="en-US" b="1" dirty="0"/>
              <a:t> in </a:t>
            </a:r>
            <a:r>
              <a:rPr lang="en-US" b="1" dirty="0" err="1"/>
              <a:t>cadrul</a:t>
            </a:r>
            <a:r>
              <a:rPr lang="en-US" b="1" dirty="0"/>
              <a:t> </a:t>
            </a:r>
            <a:r>
              <a:rPr lang="en-US" b="1" dirty="0" err="1"/>
              <a:t>institutiei</a:t>
            </a:r>
            <a:r>
              <a:rPr lang="en-US" b="1" dirty="0"/>
              <a:t> </a:t>
            </a:r>
            <a:r>
              <a:rPr lang="en-US" b="1" dirty="0" err="1"/>
              <a:t>si</a:t>
            </a:r>
            <a:r>
              <a:rPr lang="en-US" b="1" dirty="0"/>
              <a:t> </a:t>
            </a:r>
            <a:r>
              <a:rPr lang="en-US" b="1" dirty="0" err="1"/>
              <a:t>urmarea</a:t>
            </a:r>
            <a:r>
              <a:rPr lang="en-US" b="1" dirty="0"/>
              <a:t> de </a:t>
            </a:r>
            <a:r>
              <a:rPr lang="en-US" b="1" dirty="0" err="1"/>
              <a:t>cursuri</a:t>
            </a:r>
            <a:r>
              <a:rPr lang="en-US" b="1" dirty="0"/>
              <a:t> de </a:t>
            </a:r>
            <a:r>
              <a:rPr lang="en-US" b="1" dirty="0" err="1"/>
              <a:t>perfectionare</a:t>
            </a:r>
            <a:r>
              <a:rPr lang="en-US" b="1" dirty="0"/>
              <a:t>, </a:t>
            </a:r>
            <a:r>
              <a:rPr lang="en-US" b="1" dirty="0" err="1"/>
              <a:t>pentru</a:t>
            </a:r>
            <a:r>
              <a:rPr lang="en-US" b="1" dirty="0"/>
              <a:t> </a:t>
            </a:r>
            <a:r>
              <a:rPr lang="en-US" b="1" dirty="0" err="1"/>
              <a:t>imbunatatirea</a:t>
            </a:r>
            <a:r>
              <a:rPr lang="en-US" b="1" dirty="0"/>
              <a:t> </a:t>
            </a:r>
            <a:r>
              <a:rPr lang="en-US" b="1" dirty="0" err="1"/>
              <a:t>calitatii</a:t>
            </a:r>
            <a:r>
              <a:rPr lang="en-US" b="1" dirty="0"/>
              <a:t> </a:t>
            </a:r>
            <a:r>
              <a:rPr lang="en-US" b="1" dirty="0" err="1"/>
              <a:t>serviciilor</a:t>
            </a:r>
            <a:r>
              <a:rPr lang="en-US" b="1" dirty="0"/>
              <a:t> </a:t>
            </a:r>
            <a:r>
              <a:rPr lang="en-US" b="1" dirty="0" err="1"/>
              <a:t>publice</a:t>
            </a:r>
            <a:r>
              <a:rPr lang="en-US" b="1" dirty="0"/>
              <a:t> </a:t>
            </a:r>
            <a:r>
              <a:rPr lang="en-US" b="1" dirty="0" err="1"/>
              <a:t>prestate</a:t>
            </a:r>
            <a:r>
              <a:rPr lang="en-US" b="1" dirty="0"/>
              <a:t>.</a:t>
            </a:r>
            <a:endParaRPr lang="en-US" dirty="0"/>
          </a:p>
          <a:p>
            <a:pPr marL="0" indent="0" algn="just">
              <a:buNone/>
            </a:pPr>
            <a:r>
              <a:rPr lang="en-US" b="1" dirty="0" smtClean="0"/>
              <a:t>	5</a:t>
            </a:r>
            <a:r>
              <a:rPr lang="en-US" b="1" dirty="0"/>
              <a:t>) </a:t>
            </a:r>
            <a:r>
              <a:rPr lang="en-US" b="1" dirty="0" err="1"/>
              <a:t>Analiza</a:t>
            </a:r>
            <a:r>
              <a:rPr lang="en-US" b="1" dirty="0"/>
              <a:t> </a:t>
            </a:r>
            <a:r>
              <a:rPr lang="en-US" b="1" dirty="0" err="1"/>
              <a:t>permanenta</a:t>
            </a:r>
            <a:r>
              <a:rPr lang="en-US" b="1" dirty="0"/>
              <a:t> </a:t>
            </a:r>
            <a:r>
              <a:rPr lang="en-US" b="1" dirty="0" err="1"/>
              <a:t>impreuna</a:t>
            </a:r>
            <a:r>
              <a:rPr lang="en-US" b="1" dirty="0"/>
              <a:t> cu </a:t>
            </a:r>
            <a:r>
              <a:rPr lang="en-US" b="1" dirty="0" err="1"/>
              <a:t>Politia</a:t>
            </a:r>
            <a:r>
              <a:rPr lang="en-US" b="1" dirty="0"/>
              <a:t> </a:t>
            </a:r>
            <a:r>
              <a:rPr lang="en-US" b="1" dirty="0" err="1"/>
              <a:t>municipiului</a:t>
            </a:r>
            <a:r>
              <a:rPr lang="en-US" b="1" dirty="0"/>
              <a:t> </a:t>
            </a:r>
            <a:r>
              <a:rPr lang="en-US" b="1" dirty="0" err="1"/>
              <a:t>P.Neamt</a:t>
            </a:r>
            <a:r>
              <a:rPr lang="en-US" b="1" dirty="0"/>
              <a:t> a </a:t>
            </a:r>
            <a:r>
              <a:rPr lang="en-US" b="1" dirty="0" err="1"/>
              <a:t>evolutiei</a:t>
            </a:r>
            <a:r>
              <a:rPr lang="en-US" b="1" dirty="0"/>
              <a:t> </a:t>
            </a:r>
            <a:r>
              <a:rPr lang="en-US" b="1" dirty="0" err="1"/>
              <a:t>fenomenului</a:t>
            </a:r>
            <a:r>
              <a:rPr lang="en-US" b="1" dirty="0"/>
              <a:t> </a:t>
            </a:r>
            <a:r>
              <a:rPr lang="en-US" b="1" dirty="0" err="1"/>
              <a:t>infractional</a:t>
            </a:r>
            <a:r>
              <a:rPr lang="en-US" b="1" dirty="0"/>
              <a:t> </a:t>
            </a:r>
            <a:r>
              <a:rPr lang="en-US" b="1" dirty="0" err="1"/>
              <a:t>stradal</a:t>
            </a:r>
            <a:r>
              <a:rPr lang="en-US" b="1" dirty="0"/>
              <a:t>, </a:t>
            </a:r>
            <a:r>
              <a:rPr lang="en-US" b="1" dirty="0" err="1"/>
              <a:t>organizarea</a:t>
            </a:r>
            <a:r>
              <a:rPr lang="en-US" b="1" dirty="0"/>
              <a:t> </a:t>
            </a:r>
            <a:r>
              <a:rPr lang="en-US" b="1" dirty="0" err="1" smtClean="0"/>
              <a:t>si</a:t>
            </a:r>
            <a:r>
              <a:rPr lang="en-US" b="1" dirty="0" smtClean="0"/>
              <a:t> </a:t>
            </a:r>
            <a:r>
              <a:rPr lang="en-US" b="1" dirty="0" err="1"/>
              <a:t>executarea</a:t>
            </a:r>
            <a:r>
              <a:rPr lang="en-US" b="1" dirty="0"/>
              <a:t> de </a:t>
            </a:r>
            <a:r>
              <a:rPr lang="en-US" b="1" dirty="0" err="1"/>
              <a:t>actiuni</a:t>
            </a:r>
            <a:r>
              <a:rPr lang="en-US" b="1" dirty="0"/>
              <a:t> </a:t>
            </a:r>
            <a:r>
              <a:rPr lang="en-US" b="1" dirty="0" err="1"/>
              <a:t>comune</a:t>
            </a:r>
            <a:r>
              <a:rPr lang="en-US" b="1" dirty="0"/>
              <a:t>, </a:t>
            </a:r>
            <a:r>
              <a:rPr lang="en-US" b="1" dirty="0" err="1"/>
              <a:t>asigurarea</a:t>
            </a:r>
            <a:r>
              <a:rPr lang="en-US" b="1" dirty="0"/>
              <a:t> cu </a:t>
            </a:r>
            <a:r>
              <a:rPr lang="en-US" b="1" dirty="0" err="1"/>
              <a:t>patrule</a:t>
            </a:r>
            <a:r>
              <a:rPr lang="en-US" b="1" dirty="0"/>
              <a:t> de </a:t>
            </a:r>
            <a:r>
              <a:rPr lang="en-US" b="1" dirty="0" err="1"/>
              <a:t>politisti</a:t>
            </a:r>
            <a:r>
              <a:rPr lang="en-US" b="1" dirty="0"/>
              <a:t> a </a:t>
            </a:r>
            <a:r>
              <a:rPr lang="en-US" b="1" dirty="0" err="1"/>
              <a:t>locurilor</a:t>
            </a:r>
            <a:r>
              <a:rPr lang="en-US" b="1" dirty="0"/>
              <a:t> </a:t>
            </a:r>
            <a:r>
              <a:rPr lang="en-US" b="1" dirty="0" err="1"/>
              <a:t>favorabile</a:t>
            </a:r>
            <a:r>
              <a:rPr lang="en-US" b="1" dirty="0"/>
              <a:t> </a:t>
            </a:r>
            <a:r>
              <a:rPr lang="en-US" b="1" dirty="0" err="1"/>
              <a:t>comiterii</a:t>
            </a:r>
            <a:r>
              <a:rPr lang="en-US" b="1" dirty="0"/>
              <a:t> de </a:t>
            </a:r>
            <a:r>
              <a:rPr lang="en-US" b="1" dirty="0" err="1"/>
              <a:t>fapte</a:t>
            </a:r>
            <a:r>
              <a:rPr lang="en-US" b="1" dirty="0"/>
              <a:t> </a:t>
            </a:r>
            <a:r>
              <a:rPr lang="en-US" b="1" dirty="0" err="1"/>
              <a:t>antisociale</a:t>
            </a:r>
            <a:r>
              <a:rPr lang="en-US" b="1" dirty="0"/>
              <a:t>, </a:t>
            </a:r>
            <a:r>
              <a:rPr lang="en-US" b="1" dirty="0" err="1"/>
              <a:t>tinand</a:t>
            </a:r>
            <a:r>
              <a:rPr lang="en-US" b="1" dirty="0"/>
              <a:t> cont de </a:t>
            </a:r>
            <a:r>
              <a:rPr lang="en-US" b="1" dirty="0" err="1"/>
              <a:t>efectivele</a:t>
            </a:r>
            <a:r>
              <a:rPr lang="en-US" b="1" dirty="0"/>
              <a:t> </a:t>
            </a:r>
            <a:r>
              <a:rPr lang="en-US" b="1" dirty="0" err="1"/>
              <a:t>avute</a:t>
            </a:r>
            <a:r>
              <a:rPr lang="en-US" b="1" dirty="0"/>
              <a:t> la </a:t>
            </a:r>
            <a:r>
              <a:rPr lang="en-US" b="1" dirty="0" err="1"/>
              <a:t>dispozitie</a:t>
            </a:r>
            <a:r>
              <a:rPr lang="en-US" b="1" dirty="0"/>
              <a:t>.</a:t>
            </a:r>
            <a:endParaRPr lang="en-US" dirty="0"/>
          </a:p>
          <a:p>
            <a:pPr marL="0" indent="0" algn="just">
              <a:buNone/>
            </a:pPr>
            <a:r>
              <a:rPr lang="en-US" b="1" dirty="0" smtClean="0"/>
              <a:t>	6</a:t>
            </a:r>
            <a:r>
              <a:rPr lang="en-US" b="1" dirty="0"/>
              <a:t>) </a:t>
            </a:r>
            <a:r>
              <a:rPr lang="en-US" b="1" dirty="0" err="1"/>
              <a:t>Realizarea</a:t>
            </a:r>
            <a:r>
              <a:rPr lang="en-US" b="1" dirty="0"/>
              <a:t> </a:t>
            </a:r>
            <a:r>
              <a:rPr lang="en-US" b="1" dirty="0" err="1"/>
              <a:t>unei</a:t>
            </a:r>
            <a:r>
              <a:rPr lang="en-US" b="1" dirty="0"/>
              <a:t> </a:t>
            </a:r>
            <a:r>
              <a:rPr lang="en-US" b="1" dirty="0" err="1"/>
              <a:t>bune</a:t>
            </a:r>
            <a:r>
              <a:rPr lang="en-US" b="1" dirty="0"/>
              <a:t> </a:t>
            </a:r>
            <a:r>
              <a:rPr lang="en-US" b="1" dirty="0" err="1"/>
              <a:t>colaborari</a:t>
            </a:r>
            <a:r>
              <a:rPr lang="en-US" b="1" dirty="0"/>
              <a:t> cu </a:t>
            </a:r>
            <a:r>
              <a:rPr lang="en-US" b="1" dirty="0" err="1"/>
              <a:t>Directia</a:t>
            </a:r>
            <a:r>
              <a:rPr lang="en-US" b="1" dirty="0"/>
              <a:t> de </a:t>
            </a:r>
            <a:r>
              <a:rPr lang="en-US" b="1" dirty="0" err="1"/>
              <a:t>Asistenta</a:t>
            </a:r>
            <a:r>
              <a:rPr lang="en-US" b="1" dirty="0"/>
              <a:t> </a:t>
            </a:r>
            <a:r>
              <a:rPr lang="en-US" b="1" dirty="0" err="1"/>
              <a:t>Sociala</a:t>
            </a:r>
            <a:r>
              <a:rPr lang="en-US" b="1" dirty="0"/>
              <a:t> in </a:t>
            </a:r>
            <a:r>
              <a:rPr lang="en-US" b="1" dirty="0" err="1"/>
              <a:t>vederea</a:t>
            </a:r>
            <a:r>
              <a:rPr lang="en-US" b="1" dirty="0"/>
              <a:t> </a:t>
            </a:r>
            <a:r>
              <a:rPr lang="en-US" b="1" dirty="0" err="1"/>
              <a:t>solutionarii</a:t>
            </a:r>
            <a:r>
              <a:rPr lang="en-US" b="1" dirty="0"/>
              <a:t> </a:t>
            </a:r>
            <a:r>
              <a:rPr lang="en-US" b="1" dirty="0" err="1"/>
              <a:t>cazurilor</a:t>
            </a:r>
            <a:r>
              <a:rPr lang="en-US" b="1" dirty="0"/>
              <a:t> </a:t>
            </a:r>
            <a:r>
              <a:rPr lang="en-US" b="1" dirty="0" err="1"/>
              <a:t>sociale</a:t>
            </a:r>
            <a:r>
              <a:rPr lang="en-US" b="1" dirty="0"/>
              <a:t>, </a:t>
            </a:r>
            <a:r>
              <a:rPr lang="en-US" b="1" dirty="0" err="1"/>
              <a:t>atat</a:t>
            </a:r>
            <a:r>
              <a:rPr lang="en-US" b="1" dirty="0"/>
              <a:t> a </a:t>
            </a:r>
            <a:r>
              <a:rPr lang="en-US" b="1" dirty="0" err="1"/>
              <a:t>persoanelor</a:t>
            </a:r>
            <a:r>
              <a:rPr lang="en-US" b="1" dirty="0"/>
              <a:t> </a:t>
            </a:r>
            <a:r>
              <a:rPr lang="en-US" b="1" dirty="0" err="1"/>
              <a:t>fara</a:t>
            </a:r>
            <a:r>
              <a:rPr lang="en-US" b="1" dirty="0"/>
              <a:t> </a:t>
            </a:r>
            <a:r>
              <a:rPr lang="en-US" b="1" dirty="0" err="1"/>
              <a:t>locuinte</a:t>
            </a:r>
            <a:r>
              <a:rPr lang="en-US" b="1" dirty="0"/>
              <a:t>, </a:t>
            </a:r>
            <a:r>
              <a:rPr lang="en-US" b="1" dirty="0" err="1"/>
              <a:t>fara</a:t>
            </a:r>
            <a:r>
              <a:rPr lang="en-US" b="1" dirty="0"/>
              <a:t> </a:t>
            </a:r>
            <a:r>
              <a:rPr lang="en-US" b="1" dirty="0" err="1"/>
              <a:t>venituri</a:t>
            </a:r>
            <a:r>
              <a:rPr lang="en-US" b="1" dirty="0"/>
              <a:t>, </a:t>
            </a:r>
            <a:r>
              <a:rPr lang="en-US" b="1" dirty="0" err="1"/>
              <a:t>aflate</a:t>
            </a:r>
            <a:r>
              <a:rPr lang="en-US" b="1" dirty="0"/>
              <a:t> in diverse </a:t>
            </a:r>
            <a:r>
              <a:rPr lang="en-US" b="1" dirty="0" err="1"/>
              <a:t>nevoi</a:t>
            </a:r>
            <a:r>
              <a:rPr lang="en-US" b="1" dirty="0"/>
              <a:t>, </a:t>
            </a:r>
            <a:r>
              <a:rPr lang="en-US" b="1" dirty="0" err="1"/>
              <a:t>precum</a:t>
            </a:r>
            <a:r>
              <a:rPr lang="en-US" b="1" dirty="0"/>
              <a:t> </a:t>
            </a:r>
            <a:r>
              <a:rPr lang="en-US" b="1" dirty="0" err="1"/>
              <a:t>si</a:t>
            </a:r>
            <a:r>
              <a:rPr lang="en-US" b="1" dirty="0"/>
              <a:t> a </a:t>
            </a:r>
            <a:r>
              <a:rPr lang="en-US" b="1" dirty="0" err="1"/>
              <a:t>minorilor</a:t>
            </a:r>
            <a:r>
              <a:rPr lang="en-US" b="1" dirty="0"/>
              <a:t> </a:t>
            </a:r>
            <a:r>
              <a:rPr lang="en-US" b="1" dirty="0" err="1"/>
              <a:t>lipsiti</a:t>
            </a:r>
            <a:r>
              <a:rPr lang="en-US" b="1" dirty="0"/>
              <a:t> de </a:t>
            </a:r>
            <a:r>
              <a:rPr lang="en-US" b="1" dirty="0" err="1"/>
              <a:t>supraveghere</a:t>
            </a:r>
            <a:r>
              <a:rPr lang="en-US" b="1" dirty="0"/>
              <a:t> </a:t>
            </a:r>
            <a:r>
              <a:rPr lang="en-US" b="1" dirty="0" err="1"/>
              <a:t>sau</a:t>
            </a:r>
            <a:r>
              <a:rPr lang="en-US" b="1" dirty="0"/>
              <a:t> cu </a:t>
            </a:r>
            <a:r>
              <a:rPr lang="en-US" b="1" dirty="0" err="1"/>
              <a:t>comportament</a:t>
            </a:r>
            <a:r>
              <a:rPr lang="en-US" b="1" dirty="0"/>
              <a:t> </a:t>
            </a:r>
            <a:r>
              <a:rPr lang="en-US" b="1" dirty="0" err="1"/>
              <a:t>infractional</a:t>
            </a:r>
            <a:r>
              <a:rPr lang="en-US" b="1" dirty="0"/>
              <a:t>, cu SC </a:t>
            </a:r>
            <a:r>
              <a:rPr lang="en-US" b="1" dirty="0" err="1"/>
              <a:t>Salubritas</a:t>
            </a:r>
            <a:r>
              <a:rPr lang="en-US" b="1" dirty="0"/>
              <a:t> SA in </a:t>
            </a:r>
            <a:r>
              <a:rPr lang="en-US" b="1" dirty="0" err="1"/>
              <a:t>vederea</a:t>
            </a:r>
            <a:r>
              <a:rPr lang="en-US" b="1" dirty="0"/>
              <a:t> </a:t>
            </a:r>
            <a:r>
              <a:rPr lang="en-US" b="1" dirty="0" err="1"/>
              <a:t>gestionarii</a:t>
            </a:r>
            <a:r>
              <a:rPr lang="en-US" b="1" dirty="0"/>
              <a:t> </a:t>
            </a:r>
            <a:r>
              <a:rPr lang="en-US" b="1" dirty="0" err="1"/>
              <a:t>cainilor</a:t>
            </a:r>
            <a:r>
              <a:rPr lang="en-US" b="1" dirty="0"/>
              <a:t> </a:t>
            </a:r>
            <a:r>
              <a:rPr lang="en-US" b="1" dirty="0" err="1"/>
              <a:t>fara</a:t>
            </a:r>
            <a:r>
              <a:rPr lang="en-US" b="1" dirty="0"/>
              <a:t> </a:t>
            </a:r>
            <a:r>
              <a:rPr lang="en-US" b="1" dirty="0" err="1"/>
              <a:t>stapan</a:t>
            </a:r>
            <a:r>
              <a:rPr lang="en-US" b="1" dirty="0"/>
              <a:t>, </a:t>
            </a:r>
            <a:r>
              <a:rPr lang="en-US" b="1" dirty="0" err="1"/>
              <a:t>precum</a:t>
            </a:r>
            <a:r>
              <a:rPr lang="en-US" b="1" dirty="0"/>
              <a:t> </a:t>
            </a:r>
            <a:r>
              <a:rPr lang="en-US" b="1" dirty="0" err="1"/>
              <a:t>si</a:t>
            </a:r>
            <a:r>
              <a:rPr lang="en-US" b="1" dirty="0"/>
              <a:t> cu </a:t>
            </a:r>
            <a:r>
              <a:rPr lang="en-US" b="1" dirty="0" err="1"/>
              <a:t>celelalte</a:t>
            </a:r>
            <a:r>
              <a:rPr lang="en-US" b="1" dirty="0"/>
              <a:t> </a:t>
            </a:r>
            <a:r>
              <a:rPr lang="en-US" b="1" dirty="0" err="1"/>
              <a:t>institutii</a:t>
            </a:r>
            <a:r>
              <a:rPr lang="en-US" b="1" dirty="0"/>
              <a:t> </a:t>
            </a:r>
            <a:r>
              <a:rPr lang="en-US" b="1" dirty="0" err="1"/>
              <a:t>si</a:t>
            </a:r>
            <a:r>
              <a:rPr lang="en-US" b="1" dirty="0"/>
              <a:t> </a:t>
            </a:r>
            <a:r>
              <a:rPr lang="en-US" b="1" dirty="0" err="1"/>
              <a:t>directii</a:t>
            </a:r>
            <a:r>
              <a:rPr lang="en-US" b="1" dirty="0"/>
              <a:t> </a:t>
            </a:r>
            <a:r>
              <a:rPr lang="en-US" b="1" dirty="0" err="1"/>
              <a:t>apartinand</a:t>
            </a:r>
            <a:r>
              <a:rPr lang="en-US" b="1" dirty="0"/>
              <a:t> de </a:t>
            </a:r>
            <a:r>
              <a:rPr lang="en-US" b="1" dirty="0" err="1"/>
              <a:t>Primaria</a:t>
            </a:r>
            <a:r>
              <a:rPr lang="en-US" b="1" dirty="0"/>
              <a:t> </a:t>
            </a:r>
            <a:r>
              <a:rPr lang="en-US" b="1" dirty="0" err="1"/>
              <a:t>municipiului</a:t>
            </a:r>
            <a:r>
              <a:rPr lang="en-US" b="1" dirty="0"/>
              <a:t> </a:t>
            </a:r>
            <a:r>
              <a:rPr lang="en-US" b="1" dirty="0" err="1"/>
              <a:t>P.Neamt</a:t>
            </a:r>
            <a:r>
              <a:rPr lang="en-US" b="1" dirty="0"/>
              <a:t> .</a:t>
            </a:r>
            <a:endParaRPr lang="en-US" dirty="0"/>
          </a:p>
          <a:p>
            <a:pPr marL="0" indent="0" algn="just">
              <a:buNone/>
            </a:pPr>
            <a:r>
              <a:rPr lang="en-US" b="1" dirty="0" smtClean="0"/>
              <a:t>	7</a:t>
            </a:r>
            <a:r>
              <a:rPr lang="en-US" b="1" dirty="0"/>
              <a:t>) </a:t>
            </a:r>
            <a:r>
              <a:rPr lang="en-US" b="1" dirty="0" err="1"/>
              <a:t>Analizarea</a:t>
            </a:r>
            <a:r>
              <a:rPr lang="en-US" b="1" dirty="0"/>
              <a:t>, </a:t>
            </a:r>
            <a:r>
              <a:rPr lang="en-US" b="1" dirty="0" err="1"/>
              <a:t>verificarea</a:t>
            </a:r>
            <a:r>
              <a:rPr lang="en-US" b="1" dirty="0"/>
              <a:t> </a:t>
            </a:r>
            <a:r>
              <a:rPr lang="en-US" b="1" dirty="0" err="1"/>
              <a:t>si</a:t>
            </a:r>
            <a:r>
              <a:rPr lang="en-US" b="1" dirty="0"/>
              <a:t> </a:t>
            </a:r>
            <a:r>
              <a:rPr lang="en-US" b="1" dirty="0" err="1"/>
              <a:t>luarea</a:t>
            </a:r>
            <a:r>
              <a:rPr lang="en-US" b="1" dirty="0"/>
              <a:t> de </a:t>
            </a:r>
            <a:r>
              <a:rPr lang="en-US" b="1" dirty="0" err="1"/>
              <a:t>masuri</a:t>
            </a:r>
            <a:r>
              <a:rPr lang="en-US" b="1" dirty="0"/>
              <a:t> </a:t>
            </a:r>
            <a:r>
              <a:rPr lang="en-US" b="1" dirty="0" err="1"/>
              <a:t>prompte</a:t>
            </a:r>
            <a:r>
              <a:rPr lang="en-US" b="1" dirty="0"/>
              <a:t> la </a:t>
            </a:r>
            <a:r>
              <a:rPr lang="en-US" b="1" dirty="0" err="1"/>
              <a:t>sesizarile</a:t>
            </a:r>
            <a:r>
              <a:rPr lang="en-US" b="1" dirty="0"/>
              <a:t> </a:t>
            </a:r>
            <a:r>
              <a:rPr lang="en-US" b="1" dirty="0" err="1"/>
              <a:t>cetatenilor</a:t>
            </a:r>
            <a:r>
              <a:rPr lang="en-US" b="1" dirty="0"/>
              <a:t>, in special a </a:t>
            </a:r>
            <a:r>
              <a:rPr lang="en-US" b="1" dirty="0" err="1"/>
              <a:t>celor</a:t>
            </a:r>
            <a:r>
              <a:rPr lang="en-US" b="1" dirty="0"/>
              <a:t> </a:t>
            </a:r>
            <a:r>
              <a:rPr lang="en-US" b="1" dirty="0" err="1"/>
              <a:t>provenite</a:t>
            </a:r>
            <a:r>
              <a:rPr lang="en-US" b="1" dirty="0"/>
              <a:t> online (site-</a:t>
            </a:r>
            <a:r>
              <a:rPr lang="en-US" b="1" dirty="0" err="1"/>
              <a:t>ul</a:t>
            </a:r>
            <a:r>
              <a:rPr lang="en-US" b="1" dirty="0"/>
              <a:t> ,,domnuleprimar.ro''), </a:t>
            </a:r>
            <a:r>
              <a:rPr lang="en-US" b="1" dirty="0" err="1"/>
              <a:t>precum</a:t>
            </a:r>
            <a:r>
              <a:rPr lang="en-US" b="1" dirty="0"/>
              <a:t> </a:t>
            </a:r>
            <a:r>
              <a:rPr lang="en-US" b="1" dirty="0" err="1"/>
              <a:t>si</a:t>
            </a:r>
            <a:r>
              <a:rPr lang="en-US" b="1" dirty="0"/>
              <a:t> </a:t>
            </a:r>
            <a:r>
              <a:rPr lang="en-US" b="1" dirty="0" err="1"/>
              <a:t>cele</a:t>
            </a:r>
            <a:r>
              <a:rPr lang="en-US" b="1" dirty="0"/>
              <a:t> </a:t>
            </a:r>
            <a:r>
              <a:rPr lang="en-US" b="1" dirty="0" err="1"/>
              <a:t>prin</a:t>
            </a:r>
            <a:r>
              <a:rPr lang="en-US" b="1" dirty="0"/>
              <a:t> </a:t>
            </a:r>
            <a:r>
              <a:rPr lang="en-US" b="1" dirty="0" err="1"/>
              <a:t>dispecerat</a:t>
            </a:r>
            <a:r>
              <a:rPr lang="en-US" b="1" dirty="0"/>
              <a:t>. </a:t>
            </a:r>
            <a:endParaRPr lang="en-US" dirty="0"/>
          </a:p>
          <a:p>
            <a:pPr marL="0" indent="0" algn="just">
              <a:buNone/>
            </a:pPr>
            <a:r>
              <a:rPr lang="en-US" b="1" dirty="0" smtClean="0"/>
              <a:t>	8</a:t>
            </a:r>
            <a:r>
              <a:rPr lang="en-US" b="1" dirty="0"/>
              <a:t>) </a:t>
            </a:r>
            <a:r>
              <a:rPr lang="en-US" b="1" dirty="0" err="1"/>
              <a:t>Informarea</a:t>
            </a:r>
            <a:r>
              <a:rPr lang="en-US" b="1" dirty="0"/>
              <a:t> </a:t>
            </a:r>
            <a:r>
              <a:rPr lang="en-US" b="1" dirty="0" err="1"/>
              <a:t>utila</a:t>
            </a:r>
            <a:r>
              <a:rPr lang="en-US" b="1" dirty="0"/>
              <a:t> </a:t>
            </a:r>
            <a:r>
              <a:rPr lang="en-US" b="1" dirty="0" err="1"/>
              <a:t>si</a:t>
            </a:r>
            <a:r>
              <a:rPr lang="en-US" b="1" dirty="0"/>
              <a:t> </a:t>
            </a:r>
            <a:r>
              <a:rPr lang="en-US" b="1" dirty="0" err="1"/>
              <a:t>corecta</a:t>
            </a:r>
            <a:r>
              <a:rPr lang="en-US" b="1" dirty="0"/>
              <a:t> a </a:t>
            </a:r>
            <a:r>
              <a:rPr lang="en-US" b="1" dirty="0" err="1"/>
              <a:t>populatiei</a:t>
            </a:r>
            <a:r>
              <a:rPr lang="en-US" b="1" dirty="0"/>
              <a:t> </a:t>
            </a:r>
            <a:r>
              <a:rPr lang="en-US" b="1" dirty="0" err="1"/>
              <a:t>prin</a:t>
            </a:r>
            <a:r>
              <a:rPr lang="en-US" b="1" dirty="0"/>
              <a:t> </a:t>
            </a:r>
            <a:r>
              <a:rPr lang="en-US" b="1" dirty="0" err="1"/>
              <a:t>pagina</a:t>
            </a:r>
            <a:r>
              <a:rPr lang="en-US" b="1" dirty="0"/>
              <a:t> de internet </a:t>
            </a:r>
            <a:r>
              <a:rPr lang="en-US" b="1" dirty="0" err="1"/>
              <a:t>proprie</a:t>
            </a:r>
            <a:r>
              <a:rPr lang="en-US" b="1" dirty="0"/>
              <a:t> cu </a:t>
            </a:r>
            <a:r>
              <a:rPr lang="en-US" b="1" dirty="0" err="1"/>
              <a:t>privire</a:t>
            </a:r>
            <a:r>
              <a:rPr lang="en-US" b="1" dirty="0"/>
              <a:t> la </a:t>
            </a:r>
            <a:r>
              <a:rPr lang="en-US" b="1" dirty="0" err="1"/>
              <a:t>activitatea</a:t>
            </a:r>
            <a:r>
              <a:rPr lang="en-US" b="1" dirty="0"/>
              <a:t> </a:t>
            </a:r>
            <a:r>
              <a:rPr lang="en-US" b="1" dirty="0" err="1"/>
              <a:t>si</a:t>
            </a:r>
            <a:r>
              <a:rPr lang="en-US" b="1" dirty="0"/>
              <a:t> </a:t>
            </a:r>
            <a:r>
              <a:rPr lang="en-US" b="1" dirty="0" err="1"/>
              <a:t>actiunile</a:t>
            </a:r>
            <a:r>
              <a:rPr lang="en-US" b="1" dirty="0"/>
              <a:t> </a:t>
            </a:r>
            <a:r>
              <a:rPr lang="en-US" b="1" dirty="0" err="1"/>
              <a:t>politiei</a:t>
            </a:r>
            <a:r>
              <a:rPr lang="en-US" b="1" dirty="0"/>
              <a:t> locale, cu </a:t>
            </a:r>
            <a:r>
              <a:rPr lang="en-US" b="1" dirty="0" err="1"/>
              <a:t>scopul</a:t>
            </a:r>
            <a:r>
              <a:rPr lang="en-US" b="1" dirty="0"/>
              <a:t> </a:t>
            </a:r>
            <a:r>
              <a:rPr lang="en-US" b="1" dirty="0" err="1"/>
              <a:t>prevenirii</a:t>
            </a:r>
            <a:r>
              <a:rPr lang="en-US" b="1" dirty="0"/>
              <a:t> </a:t>
            </a:r>
            <a:r>
              <a:rPr lang="en-US" b="1" dirty="0" err="1"/>
              <a:t>savarsirii</a:t>
            </a:r>
            <a:r>
              <a:rPr lang="en-US" b="1" dirty="0"/>
              <a:t> de </a:t>
            </a:r>
            <a:r>
              <a:rPr lang="en-US" b="1" dirty="0" err="1"/>
              <a:t>fapte</a:t>
            </a:r>
            <a:r>
              <a:rPr lang="en-US" b="1" dirty="0"/>
              <a:t> </a:t>
            </a:r>
            <a:r>
              <a:rPr lang="en-US" b="1" dirty="0" err="1"/>
              <a:t>antisociale</a:t>
            </a:r>
            <a:r>
              <a:rPr lang="en-US" b="1" dirty="0"/>
              <a:t> </a:t>
            </a:r>
            <a:r>
              <a:rPr lang="en-US" b="1" dirty="0" err="1"/>
              <a:t>si</a:t>
            </a:r>
            <a:r>
              <a:rPr lang="en-US" b="1" dirty="0"/>
              <a:t> in </a:t>
            </a:r>
            <a:r>
              <a:rPr lang="en-US" b="1" dirty="0" err="1"/>
              <a:t>vederea</a:t>
            </a:r>
            <a:r>
              <a:rPr lang="en-US" b="1" dirty="0"/>
              <a:t> </a:t>
            </a:r>
            <a:r>
              <a:rPr lang="en-US" b="1" dirty="0" err="1"/>
              <a:t>asigurarii</a:t>
            </a:r>
            <a:r>
              <a:rPr lang="en-US" b="1" dirty="0"/>
              <a:t> </a:t>
            </a:r>
            <a:r>
              <a:rPr lang="en-US" b="1" dirty="0" err="1"/>
              <a:t>transparentei</a:t>
            </a:r>
            <a:r>
              <a:rPr lang="en-US" b="1" dirty="0"/>
              <a:t> </a:t>
            </a:r>
            <a:r>
              <a:rPr lang="en-US" b="1" dirty="0" err="1"/>
              <a:t>activitatii</a:t>
            </a:r>
            <a:r>
              <a:rPr lang="en-US" b="1" dirty="0"/>
              <a:t> </a:t>
            </a:r>
            <a:r>
              <a:rPr lang="en-US" b="1" dirty="0" err="1"/>
              <a:t>institutiei</a:t>
            </a:r>
            <a:r>
              <a:rPr lang="en-US" b="1" dirty="0"/>
              <a:t> </a:t>
            </a:r>
            <a:r>
              <a:rPr lang="en-US" b="1" dirty="0" err="1"/>
              <a:t>noastre</a:t>
            </a:r>
            <a:r>
              <a:rPr lang="en-US" b="1" dirty="0"/>
              <a:t>.</a:t>
            </a:r>
            <a:endParaRPr lang="en-US" dirty="0"/>
          </a:p>
          <a:p>
            <a:pPr marL="0" indent="0" algn="just">
              <a:buNone/>
            </a:pPr>
            <a:r>
              <a:rPr lang="en-US" b="1" dirty="0" smtClean="0"/>
              <a:t>	9</a:t>
            </a:r>
            <a:r>
              <a:rPr lang="en-US" b="1" dirty="0"/>
              <a:t>) </a:t>
            </a:r>
            <a:r>
              <a:rPr lang="en-US" b="1" dirty="0" err="1"/>
              <a:t>Analiza</a:t>
            </a:r>
            <a:r>
              <a:rPr lang="en-US" b="1" dirty="0"/>
              <a:t> </a:t>
            </a:r>
            <a:r>
              <a:rPr lang="en-US" b="1" dirty="0" err="1"/>
              <a:t>si</a:t>
            </a:r>
            <a:r>
              <a:rPr lang="en-US" b="1" dirty="0"/>
              <a:t> </a:t>
            </a:r>
            <a:r>
              <a:rPr lang="en-US" b="1" dirty="0" err="1"/>
              <a:t>informare</a:t>
            </a:r>
            <a:r>
              <a:rPr lang="en-US" b="1" dirty="0"/>
              <a:t> </a:t>
            </a:r>
            <a:r>
              <a:rPr lang="en-US" b="1" dirty="0" err="1"/>
              <a:t>reciproca</a:t>
            </a:r>
            <a:r>
              <a:rPr lang="en-US" b="1" dirty="0"/>
              <a:t> </a:t>
            </a:r>
            <a:r>
              <a:rPr lang="en-US" b="1" dirty="0" err="1"/>
              <a:t>intre</a:t>
            </a:r>
            <a:r>
              <a:rPr lang="en-US" b="1" dirty="0"/>
              <a:t> </a:t>
            </a:r>
            <a:r>
              <a:rPr lang="en-US" b="1" dirty="0" err="1"/>
              <a:t>Institutia</a:t>
            </a:r>
            <a:r>
              <a:rPr lang="en-US" b="1" dirty="0"/>
              <a:t> </a:t>
            </a:r>
            <a:r>
              <a:rPr lang="en-US" b="1" dirty="0" err="1"/>
              <a:t>Primarului</a:t>
            </a:r>
            <a:r>
              <a:rPr lang="en-US" b="1" dirty="0"/>
              <a:t>, </a:t>
            </a:r>
            <a:r>
              <a:rPr lang="en-US" b="1" dirty="0" err="1"/>
              <a:t>Politia</a:t>
            </a:r>
            <a:r>
              <a:rPr lang="en-US" b="1" dirty="0"/>
              <a:t> </a:t>
            </a:r>
            <a:r>
              <a:rPr lang="en-US" b="1" dirty="0" err="1"/>
              <a:t>Locala</a:t>
            </a:r>
            <a:r>
              <a:rPr lang="en-US" b="1" dirty="0"/>
              <a:t> </a:t>
            </a:r>
            <a:r>
              <a:rPr lang="en-US" b="1" dirty="0" err="1"/>
              <a:t>si</a:t>
            </a:r>
            <a:r>
              <a:rPr lang="en-US" b="1" dirty="0"/>
              <a:t> </a:t>
            </a:r>
            <a:r>
              <a:rPr lang="en-US" b="1" dirty="0" err="1"/>
              <a:t>Politia</a:t>
            </a:r>
            <a:r>
              <a:rPr lang="en-US" b="1" dirty="0"/>
              <a:t> </a:t>
            </a:r>
            <a:r>
              <a:rPr lang="en-US" b="1" dirty="0" err="1"/>
              <a:t>municipiului</a:t>
            </a:r>
            <a:r>
              <a:rPr lang="en-US" b="1" dirty="0"/>
              <a:t> </a:t>
            </a:r>
            <a:r>
              <a:rPr lang="en-US" b="1" dirty="0" err="1"/>
              <a:t>P.Neamt</a:t>
            </a:r>
            <a:r>
              <a:rPr lang="en-US" b="1" dirty="0"/>
              <a:t>, </a:t>
            </a:r>
            <a:r>
              <a:rPr lang="en-US" b="1" dirty="0" err="1"/>
              <a:t>factori</a:t>
            </a:r>
            <a:r>
              <a:rPr lang="en-US" b="1" dirty="0"/>
              <a:t> </a:t>
            </a:r>
            <a:r>
              <a:rPr lang="en-US" b="1" dirty="0" err="1"/>
              <a:t>responsabili</a:t>
            </a:r>
            <a:r>
              <a:rPr lang="en-US" b="1" dirty="0"/>
              <a:t> </a:t>
            </a:r>
            <a:r>
              <a:rPr lang="en-US" b="1" dirty="0" err="1"/>
              <a:t>pentru</a:t>
            </a:r>
            <a:r>
              <a:rPr lang="en-US" b="1" dirty="0"/>
              <a:t> </a:t>
            </a:r>
            <a:r>
              <a:rPr lang="en-US" b="1" dirty="0" err="1"/>
              <a:t>mentinerea</a:t>
            </a:r>
            <a:r>
              <a:rPr lang="en-US" b="1" dirty="0"/>
              <a:t> </a:t>
            </a:r>
            <a:r>
              <a:rPr lang="en-US" b="1" dirty="0" err="1"/>
              <a:t>ordinii</a:t>
            </a:r>
            <a:r>
              <a:rPr lang="en-US" b="1" dirty="0"/>
              <a:t> </a:t>
            </a:r>
            <a:r>
              <a:rPr lang="en-US" b="1" dirty="0" err="1"/>
              <a:t>si</a:t>
            </a:r>
            <a:r>
              <a:rPr lang="en-US" b="1" dirty="0"/>
              <a:t> </a:t>
            </a:r>
            <a:r>
              <a:rPr lang="en-US" b="1" dirty="0" err="1"/>
              <a:t>linistii</a:t>
            </a:r>
            <a:r>
              <a:rPr lang="en-US" b="1" dirty="0"/>
              <a:t> </a:t>
            </a:r>
            <a:r>
              <a:rPr lang="en-US" b="1" dirty="0" err="1"/>
              <a:t>publice</a:t>
            </a:r>
            <a:r>
              <a:rPr lang="en-US" b="1" dirty="0"/>
              <a:t> in </a:t>
            </a:r>
            <a:r>
              <a:rPr lang="en-US" b="1" dirty="0" err="1"/>
              <a:t>vederea</a:t>
            </a:r>
            <a:r>
              <a:rPr lang="en-US" b="1" dirty="0"/>
              <a:t> </a:t>
            </a:r>
            <a:r>
              <a:rPr lang="en-US" b="1" dirty="0" err="1"/>
              <a:t>gasirii</a:t>
            </a:r>
            <a:r>
              <a:rPr lang="en-US" b="1" dirty="0"/>
              <a:t> de </a:t>
            </a:r>
            <a:r>
              <a:rPr lang="en-US" b="1" dirty="0" err="1"/>
              <a:t>solutii</a:t>
            </a:r>
            <a:r>
              <a:rPr lang="en-US" b="1" dirty="0"/>
              <a:t> la </a:t>
            </a:r>
            <a:r>
              <a:rPr lang="en-US" b="1" dirty="0" err="1"/>
              <a:t>problemele</a:t>
            </a:r>
            <a:r>
              <a:rPr lang="en-US" b="1" dirty="0"/>
              <a:t> </a:t>
            </a:r>
            <a:r>
              <a:rPr lang="en-US" b="1" dirty="0" err="1"/>
              <a:t>comunitatii</a:t>
            </a:r>
            <a:r>
              <a:rPr lang="en-US" b="1" dirty="0"/>
              <a:t>, </a:t>
            </a:r>
            <a:r>
              <a:rPr lang="en-US" b="1" dirty="0" err="1"/>
              <a:t>precum</a:t>
            </a:r>
            <a:r>
              <a:rPr lang="en-US" b="1" dirty="0"/>
              <a:t> </a:t>
            </a:r>
            <a:r>
              <a:rPr lang="en-US" b="1" dirty="0" err="1"/>
              <a:t>si</a:t>
            </a:r>
            <a:r>
              <a:rPr lang="en-US" b="1" dirty="0"/>
              <a:t> cu </a:t>
            </a:r>
            <a:r>
              <a:rPr lang="en-US" b="1" dirty="0" err="1"/>
              <a:t>privire</a:t>
            </a:r>
            <a:r>
              <a:rPr lang="en-US" b="1" dirty="0"/>
              <a:t> la </a:t>
            </a:r>
            <a:r>
              <a:rPr lang="en-US" b="1" dirty="0" err="1"/>
              <a:t>gestionarea</a:t>
            </a:r>
            <a:r>
              <a:rPr lang="en-US" b="1" dirty="0"/>
              <a:t> </a:t>
            </a:r>
            <a:r>
              <a:rPr lang="en-US" b="1" dirty="0" err="1"/>
              <a:t>problemelor</a:t>
            </a:r>
            <a:r>
              <a:rPr lang="en-US" b="1" dirty="0"/>
              <a:t> </a:t>
            </a:r>
            <a:r>
              <a:rPr lang="en-US" b="1" dirty="0" err="1"/>
              <a:t>persoanelor</a:t>
            </a:r>
            <a:r>
              <a:rPr lang="en-US" b="1" dirty="0"/>
              <a:t> de </a:t>
            </a:r>
            <a:r>
              <a:rPr lang="en-US" b="1" dirty="0" err="1"/>
              <a:t>etnie</a:t>
            </a:r>
            <a:r>
              <a:rPr lang="en-US" b="1" dirty="0"/>
              <a:t> </a:t>
            </a:r>
            <a:r>
              <a:rPr lang="en-US" b="1" dirty="0" err="1"/>
              <a:t>roma</a:t>
            </a:r>
            <a:r>
              <a:rPr lang="en-US" b="1" dirty="0"/>
              <a:t>, in special din </a:t>
            </a:r>
            <a:r>
              <a:rPr lang="en-US" b="1" dirty="0" err="1"/>
              <a:t>Valeni</a:t>
            </a:r>
            <a:r>
              <a:rPr lang="en-US" b="1" dirty="0"/>
              <a:t>.</a:t>
            </a:r>
            <a:endParaRPr lang="en-US" dirty="0"/>
          </a:p>
          <a:p>
            <a:pPr marL="0" indent="0" algn="just">
              <a:buNone/>
            </a:pPr>
            <a:r>
              <a:rPr lang="en-US" b="1" dirty="0" smtClean="0"/>
              <a:t>	10</a:t>
            </a:r>
            <a:r>
              <a:rPr lang="en-US" b="1" dirty="0"/>
              <a:t>) </a:t>
            </a:r>
            <a:r>
              <a:rPr lang="en-US" b="1" dirty="0" err="1"/>
              <a:t>Punerea</a:t>
            </a:r>
            <a:r>
              <a:rPr lang="en-US" b="1" dirty="0"/>
              <a:t> in </a:t>
            </a:r>
            <a:r>
              <a:rPr lang="en-US" b="1" dirty="0" err="1"/>
              <a:t>discutia</a:t>
            </a:r>
            <a:r>
              <a:rPr lang="en-US" b="1" dirty="0"/>
              <a:t> </a:t>
            </a:r>
            <a:r>
              <a:rPr lang="en-US" b="1" dirty="0" err="1"/>
              <a:t>Comisiei</a:t>
            </a:r>
            <a:r>
              <a:rPr lang="en-US" b="1" dirty="0"/>
              <a:t> locale de </a:t>
            </a:r>
            <a:r>
              <a:rPr lang="en-US" b="1" dirty="0" err="1"/>
              <a:t>ordine</a:t>
            </a:r>
            <a:r>
              <a:rPr lang="en-US" b="1" dirty="0"/>
              <a:t> </a:t>
            </a:r>
            <a:r>
              <a:rPr lang="en-US" b="1" dirty="0" err="1"/>
              <a:t>publica</a:t>
            </a:r>
            <a:r>
              <a:rPr lang="en-US" b="1" dirty="0"/>
              <a:t> a </a:t>
            </a:r>
            <a:r>
              <a:rPr lang="en-US" b="1" dirty="0" err="1"/>
              <a:t>propunerilor</a:t>
            </a:r>
            <a:r>
              <a:rPr lang="en-US" b="1" dirty="0"/>
              <a:t> </a:t>
            </a:r>
            <a:r>
              <a:rPr lang="en-US" b="1" dirty="0" err="1"/>
              <a:t>si</a:t>
            </a:r>
            <a:r>
              <a:rPr lang="en-US" b="1" dirty="0"/>
              <a:t> </a:t>
            </a:r>
            <a:r>
              <a:rPr lang="en-US" b="1" dirty="0" err="1"/>
              <a:t>initiativelor</a:t>
            </a:r>
            <a:r>
              <a:rPr lang="en-US" b="1" dirty="0"/>
              <a:t> </a:t>
            </a:r>
            <a:r>
              <a:rPr lang="en-US" b="1" dirty="0" err="1"/>
              <a:t>membrilor</a:t>
            </a:r>
            <a:r>
              <a:rPr lang="en-US" b="1" dirty="0"/>
              <a:t> </a:t>
            </a:r>
            <a:r>
              <a:rPr lang="en-US" b="1" dirty="0" err="1"/>
              <a:t>acesteia</a:t>
            </a:r>
            <a:r>
              <a:rPr lang="en-US" b="1" dirty="0"/>
              <a:t> cu </a:t>
            </a:r>
            <a:r>
              <a:rPr lang="en-US" b="1" dirty="0" err="1"/>
              <a:t>privire</a:t>
            </a:r>
            <a:r>
              <a:rPr lang="en-US" b="1" dirty="0"/>
              <a:t> la </a:t>
            </a:r>
            <a:r>
              <a:rPr lang="en-US" b="1" dirty="0" err="1"/>
              <a:t>imbunatatirea</a:t>
            </a:r>
            <a:r>
              <a:rPr lang="en-US" b="1" dirty="0"/>
              <a:t> </a:t>
            </a:r>
            <a:r>
              <a:rPr lang="en-US" b="1" dirty="0" err="1"/>
              <a:t>Planului</a:t>
            </a:r>
            <a:r>
              <a:rPr lang="en-US" b="1" dirty="0"/>
              <a:t> de </a:t>
            </a:r>
            <a:r>
              <a:rPr lang="en-US" b="1" dirty="0" err="1"/>
              <a:t>ordine</a:t>
            </a:r>
            <a:r>
              <a:rPr lang="en-US" b="1" dirty="0"/>
              <a:t> </a:t>
            </a:r>
            <a:r>
              <a:rPr lang="en-US" b="1" dirty="0" err="1"/>
              <a:t>si</a:t>
            </a:r>
            <a:r>
              <a:rPr lang="en-US" b="1" dirty="0"/>
              <a:t> </a:t>
            </a:r>
            <a:r>
              <a:rPr lang="en-US" b="1" dirty="0" err="1"/>
              <a:t>siguranta</a:t>
            </a:r>
            <a:r>
              <a:rPr lang="en-US" b="1" dirty="0"/>
              <a:t> </a:t>
            </a:r>
            <a:r>
              <a:rPr lang="en-US" b="1" dirty="0" err="1"/>
              <a:t>publica</a:t>
            </a:r>
            <a:r>
              <a:rPr lang="en-US" b="1" dirty="0"/>
              <a:t> a </a:t>
            </a:r>
            <a:r>
              <a:rPr lang="en-US" b="1" dirty="0" err="1"/>
              <a:t>municipiului</a:t>
            </a:r>
            <a:r>
              <a:rPr lang="en-US" b="1" dirty="0"/>
              <a:t> </a:t>
            </a:r>
            <a:r>
              <a:rPr lang="en-US" b="1" dirty="0" err="1"/>
              <a:t>P.Neamt</a:t>
            </a:r>
            <a:r>
              <a:rPr lang="en-US" b="1" dirty="0"/>
              <a:t>, </a:t>
            </a:r>
            <a:r>
              <a:rPr lang="en-US" b="1" dirty="0" err="1"/>
              <a:t>privind</a:t>
            </a:r>
            <a:r>
              <a:rPr lang="en-US" b="1" dirty="0"/>
              <a:t> </a:t>
            </a:r>
            <a:r>
              <a:rPr lang="en-US" b="1" dirty="0" err="1"/>
              <a:t>zonele</a:t>
            </a:r>
            <a:r>
              <a:rPr lang="en-US" b="1" dirty="0"/>
              <a:t> de </a:t>
            </a:r>
            <a:r>
              <a:rPr lang="en-US" b="1" dirty="0" err="1"/>
              <a:t>patrulare</a:t>
            </a:r>
            <a:r>
              <a:rPr lang="en-US" b="1" dirty="0"/>
              <a:t> </a:t>
            </a:r>
            <a:r>
              <a:rPr lang="en-US" b="1" dirty="0" err="1"/>
              <a:t>si</a:t>
            </a:r>
            <a:r>
              <a:rPr lang="en-US" b="1" dirty="0"/>
              <a:t> </a:t>
            </a:r>
            <a:r>
              <a:rPr lang="en-US" b="1" dirty="0" err="1"/>
              <a:t>activitatea</a:t>
            </a:r>
            <a:r>
              <a:rPr lang="en-US" b="1" dirty="0"/>
              <a:t> </a:t>
            </a:r>
            <a:r>
              <a:rPr lang="en-US" b="1" dirty="0" err="1"/>
              <a:t>Politiei</a:t>
            </a:r>
            <a:r>
              <a:rPr lang="en-US" b="1" dirty="0"/>
              <a:t> Locale </a:t>
            </a:r>
            <a:r>
              <a:rPr lang="en-US" b="1" dirty="0" err="1"/>
              <a:t>P.Neamt</a:t>
            </a:r>
            <a:r>
              <a:rPr lang="en-US" b="1" dirty="0"/>
              <a:t>.</a:t>
            </a:r>
            <a:endParaRPr lang="en-US" dirty="0"/>
          </a:p>
          <a:p>
            <a:pPr marL="0" indent="0" algn="just">
              <a:buNone/>
            </a:pPr>
            <a:r>
              <a:rPr lang="en-US" b="1" dirty="0" smtClean="0"/>
              <a:t>	11</a:t>
            </a:r>
            <a:r>
              <a:rPr lang="en-US" b="1" dirty="0"/>
              <a:t>) </a:t>
            </a:r>
            <a:r>
              <a:rPr lang="it-IT" b="1" dirty="0"/>
              <a:t>Continuarea activitatilor de colaborare cu I.P.J. Neamt si I.J.J. Neamt pentru mentinerea unui climat de siguranta publica pe raza municipiului.</a:t>
            </a:r>
            <a:endParaRPr lang="en-US" dirty="0"/>
          </a:p>
        </p:txBody>
      </p:sp>
      <p:sp>
        <p:nvSpPr>
          <p:cNvPr id="33794" name="Text Box 2"/>
          <p:cNvSpPr txBox="1">
            <a:spLocks noChangeArrowheads="1"/>
          </p:cNvSpPr>
          <p:nvPr/>
        </p:nvSpPr>
        <p:spPr bwMode="auto">
          <a:xfrm>
            <a:off x="685800" y="228600"/>
            <a:ext cx="7904162" cy="685800"/>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107763" dir="13500000"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dirty="0" smtClean="0">
                <a:ln>
                  <a:noFill/>
                </a:ln>
                <a:solidFill>
                  <a:schemeClr val="tx1"/>
                </a:solidFill>
                <a:effectLst/>
                <a:latin typeface="Arial" pitchFamily="34" charset="0"/>
                <a:cs typeface="Arial" pitchFamily="34" charset="0"/>
              </a:rPr>
              <a:t>MASURI PROPUSE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dirty="0" smtClean="0">
                <a:ln>
                  <a:noFill/>
                </a:ln>
                <a:solidFill>
                  <a:schemeClr val="tx1"/>
                </a:solidFill>
                <a:effectLst/>
                <a:latin typeface="Arial" pitchFamily="34" charset="0"/>
                <a:cs typeface="Arial" pitchFamily="34" charset="0"/>
              </a:rPr>
              <a:t>PENTRU IMBUNATATIREA ACTIVITATII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wheel spokes="8"/>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it-IT" b="1" i="1" dirty="0"/>
              <a:t>Cu stima</a:t>
            </a:r>
            <a:r>
              <a:rPr lang="it-IT" b="1" i="1" dirty="0" smtClean="0"/>
              <a:t>,</a:t>
            </a:r>
            <a:endParaRPr lang="en-US" dirty="0"/>
          </a:p>
        </p:txBody>
      </p:sp>
      <p:sp>
        <p:nvSpPr>
          <p:cNvPr id="3" name="Content Placeholder 2"/>
          <p:cNvSpPr>
            <a:spLocks noGrp="1"/>
          </p:cNvSpPr>
          <p:nvPr>
            <p:ph idx="1"/>
          </p:nvPr>
        </p:nvSpPr>
        <p:spPr>
          <a:xfrm>
            <a:off x="457200" y="4953000"/>
            <a:ext cx="8229600" cy="1401763"/>
          </a:xfrm>
        </p:spPr>
        <p:txBody>
          <a:bodyPr>
            <a:normAutofit fontScale="92500" lnSpcReduction="20000"/>
          </a:bodyPr>
          <a:lstStyle/>
          <a:p>
            <a:pPr algn="ctr">
              <a:buNone/>
            </a:pPr>
            <a:r>
              <a:rPr lang="it-IT" b="1" i="1" dirty="0"/>
              <a:t>DIRECTOR EXECUTIV AL POLITIEI LOCALE</a:t>
            </a:r>
            <a:endParaRPr lang="en-US" i="1" dirty="0"/>
          </a:p>
          <a:p>
            <a:pPr algn="ctr">
              <a:buNone/>
            </a:pPr>
            <a:r>
              <a:rPr lang="it-IT" b="1" i="1" dirty="0"/>
              <a:t> </a:t>
            </a:r>
            <a:endParaRPr lang="en-US" i="1" dirty="0"/>
          </a:p>
          <a:p>
            <a:pPr algn="ctr">
              <a:buNone/>
            </a:pPr>
            <a:r>
              <a:rPr lang="it-IT" b="1" i="1" dirty="0"/>
              <a:t>PANCU </a:t>
            </a:r>
            <a:r>
              <a:rPr lang="it-IT" b="1" i="1" dirty="0" smtClean="0"/>
              <a:t>EUGEN</a:t>
            </a:r>
            <a:endParaRPr lang="en-US" i="1" dirty="0"/>
          </a:p>
        </p:txBody>
      </p:sp>
      <p:pic>
        <p:nvPicPr>
          <p:cNvPr id="34818" name="Picture 16" descr="C:\Users\user\Pictures\poltia-locala.jpg"/>
          <p:cNvPicPr>
            <a:picLocks noChangeAspect="1" noChangeArrowheads="1"/>
          </p:cNvPicPr>
          <p:nvPr/>
        </p:nvPicPr>
        <p:blipFill>
          <a:blip r:embed="rId2"/>
          <a:srcRect/>
          <a:stretch>
            <a:fillRect/>
          </a:stretch>
        </p:blipFill>
        <p:spPr bwMode="auto">
          <a:xfrm>
            <a:off x="2667000" y="1142999"/>
            <a:ext cx="3689653" cy="3322467"/>
          </a:xfrm>
          <a:prstGeom prst="rect">
            <a:avLst/>
          </a:prstGeom>
          <a:noFill/>
          <a:ln w="9525">
            <a:noFill/>
            <a:miter lim="800000"/>
            <a:headEnd/>
            <a:tailEnd/>
          </a:ln>
        </p:spPr>
      </p:pic>
    </p:spTree>
  </p:cSld>
  <p:clrMapOvr>
    <a:masterClrMapping/>
  </p:clrMapOvr>
  <p:transition spd="med">
    <p:comb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229600" cy="1143000"/>
          </a:xfrm>
        </p:spPr>
        <p:txBody>
          <a:bodyPr>
            <a:normAutofit fontScale="90000"/>
          </a:bodyPr>
          <a:lstStyle/>
          <a:p>
            <a:r>
              <a:rPr lang="it-IT" sz="3100" b="1" dirty="0"/>
              <a:t>RESURSE UMANE</a:t>
            </a:r>
            <a:r>
              <a:rPr lang="en-US" sz="3100" dirty="0"/>
              <a:t/>
            </a:r>
            <a:br>
              <a:rPr lang="en-US" sz="3100" dirty="0"/>
            </a:br>
            <a:r>
              <a:rPr lang="it-IT" sz="3100" b="1" dirty="0"/>
              <a:t>Politia Locala Piatra Neamt</a:t>
            </a:r>
            <a:r>
              <a:rPr lang="en-US" dirty="0"/>
              <a:t/>
            </a:r>
            <a:br>
              <a:rPr lang="en-US" dirty="0"/>
            </a:br>
            <a:endParaRPr lang="en-US" dirty="0"/>
          </a:p>
        </p:txBody>
      </p:sp>
      <p:sp>
        <p:nvSpPr>
          <p:cNvPr id="6146" name="Text Box 2"/>
          <p:cNvSpPr txBox="1">
            <a:spLocks noChangeArrowheads="1"/>
          </p:cNvSpPr>
          <p:nvPr/>
        </p:nvSpPr>
        <p:spPr bwMode="auto">
          <a:xfrm>
            <a:off x="371475" y="1066800"/>
            <a:ext cx="8620125" cy="1524000"/>
          </a:xfrm>
          <a:prstGeom prst="rect">
            <a:avLst/>
          </a:prstGeom>
          <a:gradFill rotWithShape="0">
            <a:gsLst>
              <a:gs pos="0">
                <a:srgbClr val="D99594"/>
              </a:gs>
              <a:gs pos="50000">
                <a:srgbClr val="F2DBDB"/>
              </a:gs>
              <a:gs pos="100000">
                <a:srgbClr val="D99594"/>
              </a:gs>
            </a:gsLst>
            <a:lin ang="18900000" scaled="1"/>
          </a:gradFill>
          <a:ln w="12700">
            <a:miter lim="800000"/>
            <a:headEnd/>
            <a:tailEnd/>
          </a:ln>
          <a:effectLst/>
          <a:scene3d>
            <a:camera prst="legacyObliqueTopLeft"/>
            <a:lightRig rig="legacyFlat3" dir="t"/>
          </a:scene3d>
          <a:sp3d extrusionH="430200" prstMaterial="legacyMatte">
            <a:bevelT w="13500" h="13500" prst="angle"/>
            <a:bevelB w="13500" h="13500" prst="angle"/>
            <a:extrusionClr>
              <a:srgbClr val="D99594"/>
            </a:extrusionClr>
          </a:sp3d>
        </p:spPr>
        <p:txBody>
          <a:bodyPr vert="horz" wrap="square" lIns="91440" tIns="45720" rIns="91440" bIns="45720" numCol="1" anchor="t" anchorCtr="0" compatLnSpc="1">
            <a:prstTxWarp prst="textNoShape">
              <a:avLst/>
            </a:prstTxWarp>
            <a:flatTx/>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1800" b="1" i="0" u="none" strike="noStrike" cap="none" normalizeH="0" baseline="0" dirty="0" smtClean="0">
                <a:ln>
                  <a:noFill/>
                </a:ln>
                <a:solidFill>
                  <a:schemeClr val="tx1"/>
                </a:solidFill>
                <a:effectLst/>
                <a:latin typeface="Arial" pitchFamily="34" charset="0"/>
                <a:cs typeface="Arial" pitchFamily="34" charset="0"/>
              </a:rPr>
              <a:t>    </a:t>
            </a:r>
            <a:r>
              <a:rPr kumimoji="0" lang="it-IT" sz="1400" b="1" i="0" u="none" strike="noStrike" cap="none" normalizeH="0" baseline="0" dirty="0" smtClean="0">
                <a:ln>
                  <a:noFill/>
                </a:ln>
                <a:solidFill>
                  <a:schemeClr val="tx1"/>
                </a:solidFill>
                <a:effectLst/>
                <a:latin typeface="Arial" pitchFamily="34" charset="0"/>
                <a:cs typeface="Arial" pitchFamily="34" charset="0"/>
              </a:rPr>
              <a:t>La sfarsitul anului 2016, structura de personal a Politiei Locale Piatra Neamt se prezenta astfel :</a:t>
            </a:r>
          </a:p>
          <a:p>
            <a:pPr fontAlgn="base">
              <a:spcBef>
                <a:spcPct val="0"/>
              </a:spcBef>
              <a:spcAft>
                <a:spcPts val="1000"/>
              </a:spcAft>
              <a:buFontTx/>
              <a:buChar char="-"/>
            </a:pPr>
            <a:r>
              <a:rPr kumimoji="0" lang="it-IT" sz="1400" b="1" i="0" u="none" strike="noStrike" cap="none" normalizeH="0" baseline="0" dirty="0" smtClean="0">
                <a:ln>
                  <a:noFill/>
                </a:ln>
                <a:solidFill>
                  <a:schemeClr val="tx1"/>
                </a:solidFill>
                <a:effectLst/>
                <a:latin typeface="Arial" pitchFamily="34" charset="0"/>
                <a:cs typeface="Arial" pitchFamily="34" charset="0"/>
              </a:rPr>
              <a:t>Total functii		= 105		-Total functii ocupate		   =   88</a:t>
            </a:r>
          </a:p>
          <a:p>
            <a:pPr lvl="0" fontAlgn="base">
              <a:spcBef>
                <a:spcPct val="0"/>
              </a:spcBef>
              <a:spcAft>
                <a:spcPts val="1000"/>
              </a:spcAft>
              <a:buFontTx/>
              <a:buChar char="-"/>
            </a:pPr>
            <a:r>
              <a:rPr kumimoji="0" lang="it-IT" sz="1400" b="1" i="0" u="none" strike="noStrike" cap="none" normalizeH="0" baseline="0" dirty="0" smtClean="0">
                <a:ln>
                  <a:noFill/>
                </a:ln>
                <a:solidFill>
                  <a:schemeClr val="tx1"/>
                </a:solidFill>
                <a:effectLst/>
                <a:latin typeface="Arial" pitchFamily="34" charset="0"/>
                <a:cs typeface="Arial" pitchFamily="34" charset="0"/>
              </a:rPr>
              <a:t>Functii de conducere	=     5		-Functii de executie politisti locali =   62</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 Functii publice generale	=     2 		- Personal contractual</a:t>
            </a:r>
            <a:r>
              <a:rPr kumimoji="0" lang="it-IT" sz="1400" b="1" i="0" u="none" strike="noStrike" cap="none" normalizeH="0" baseline="0" smtClean="0">
                <a:ln>
                  <a:noFill/>
                </a:ln>
                <a:solidFill>
                  <a:schemeClr val="tx1"/>
                </a:solidFill>
                <a:effectLst/>
                <a:latin typeface="Arial" pitchFamily="34" charset="0"/>
                <a:cs typeface="Arial" pitchFamily="34" charset="0"/>
              </a:rPr>
              <a:t>	    =  </a:t>
            </a:r>
            <a:r>
              <a:rPr kumimoji="0" lang="it-IT" sz="1400" b="1" i="0" u="none" strike="noStrike" cap="none" normalizeH="0" baseline="0" dirty="0" smtClean="0">
                <a:ln>
                  <a:noFill/>
                </a:ln>
                <a:solidFill>
                  <a:schemeClr val="tx1"/>
                </a:solidFill>
                <a:effectLst/>
                <a:latin typeface="Arial" pitchFamily="34" charset="0"/>
                <a:cs typeface="Arial" pitchFamily="34" charset="0"/>
              </a:rPr>
              <a:t>19</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147" name="Text Box 3"/>
          <p:cNvSpPr txBox="1">
            <a:spLocks noChangeArrowheads="1"/>
          </p:cNvSpPr>
          <p:nvPr/>
        </p:nvSpPr>
        <p:spPr bwMode="auto">
          <a:xfrm>
            <a:off x="304800" y="2667000"/>
            <a:ext cx="3657600" cy="3910011"/>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206375" lvl="0" indent="0" algn="just"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Cele 88 de functii ocupate in cadrul Politiei Locale Piatra  Neamt sunt repartizate astfel:</a:t>
            </a:r>
          </a:p>
          <a:p>
            <a:pPr marL="0" marR="214313"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 Director executiv		=    1</a:t>
            </a:r>
          </a:p>
          <a:p>
            <a:pPr marL="0" marR="214313"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 Director executiv adjunct 	=    1</a:t>
            </a:r>
          </a:p>
          <a:p>
            <a:pPr marL="0" marR="214313"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 Sef birou 		=    3</a:t>
            </a:r>
          </a:p>
          <a:p>
            <a:pPr marL="0" marR="214313"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 Dispecerat		=    5</a:t>
            </a:r>
          </a:p>
          <a:p>
            <a:pPr marL="0" marR="214313"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 Biroul Ordine Publica	=  41</a:t>
            </a:r>
          </a:p>
          <a:p>
            <a:pPr marL="0" marR="214313"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 Biroul Paza Bunuri		=  18</a:t>
            </a:r>
          </a:p>
          <a:p>
            <a:pPr marL="0" marR="214313"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 Biroul Siguranta Rutiera 	=   6</a:t>
            </a:r>
          </a:p>
          <a:p>
            <a:pPr marL="0" marR="214313"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 Biroul Control		=   8</a:t>
            </a:r>
          </a:p>
          <a:p>
            <a:pPr marL="0" marR="214313" lvl="0" indent="0" algn="l"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 Biroul Admin. si Contabilitate	=   5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148" name="Text Box 4"/>
          <p:cNvSpPr txBox="1">
            <a:spLocks noChangeArrowheads="1"/>
          </p:cNvSpPr>
          <p:nvPr/>
        </p:nvSpPr>
        <p:spPr bwMode="auto">
          <a:xfrm>
            <a:off x="4038600" y="2667000"/>
            <a:ext cx="4953000" cy="3911600"/>
          </a:xfrm>
          <a:prstGeom prst="rect">
            <a:avLst/>
          </a:prstGeom>
          <a:gradFill rotWithShape="0">
            <a:gsLst>
              <a:gs pos="0">
                <a:srgbClr val="D99594"/>
              </a:gs>
              <a:gs pos="50000">
                <a:srgbClr val="F2DBDB"/>
              </a:gs>
              <a:gs pos="100000">
                <a:srgbClr val="D99594"/>
              </a:gs>
            </a:gsLst>
            <a:lin ang="18900000" scaled="1"/>
          </a:gradFill>
          <a:ln w="12700">
            <a:solidFill>
              <a:srgbClr val="D99594"/>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214313" lvl="0" indent="0" algn="ctr"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FUNCTII VACANTE</a:t>
            </a:r>
          </a:p>
          <a:p>
            <a:pPr marL="0" marR="214313" lvl="0" indent="0" algn="ctr" defTabSz="914400" rtl="0" eaLnBrk="1" fontAlgn="base" latinLnBrk="0" hangingPunct="1">
              <a:lnSpc>
                <a:spcPct val="100000"/>
              </a:lnSpc>
              <a:spcBef>
                <a:spcPct val="0"/>
              </a:spcBef>
              <a:spcAft>
                <a:spcPts val="1000"/>
              </a:spcAft>
              <a:buClrTx/>
              <a:buSzTx/>
              <a:buFontTx/>
              <a:buNone/>
              <a:tabLst/>
            </a:pPr>
            <a:endParaRPr kumimoji="0" lang="it-IT" sz="1400" b="1" i="0" u="none" strike="noStrike" cap="none" normalizeH="0" baseline="0" dirty="0" smtClean="0">
              <a:ln>
                <a:noFill/>
              </a:ln>
              <a:solidFill>
                <a:schemeClr val="tx1"/>
              </a:solidFill>
              <a:effectLst/>
              <a:latin typeface="Arial" pitchFamily="34" charset="0"/>
              <a:cs typeface="Arial" pitchFamily="34" charset="0"/>
            </a:endParaRPr>
          </a:p>
          <a:p>
            <a:pPr marL="0" marR="206375" lvl="0" indent="0" algn="just"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La sfarsitul perioadei au ramas vacante </a:t>
            </a:r>
          </a:p>
          <a:p>
            <a:pPr marL="0" marR="206375" lvl="0" indent="0" algn="just"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un numar de 17 functii:</a:t>
            </a:r>
          </a:p>
          <a:p>
            <a:pPr marL="0" marR="214313" lvl="0" indent="0" algn="just" defTabSz="914400" rtl="0" eaLnBrk="1" fontAlgn="base" latinLnBrk="0" hangingPunct="1">
              <a:lnSpc>
                <a:spcPct val="100000"/>
              </a:lnSpc>
              <a:spcBef>
                <a:spcPct val="0"/>
              </a:spcBef>
              <a:spcAft>
                <a:spcPts val="100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2 - Sef birou:  Biroul Control (1) + Biroul Siguranta Rutiera (1)</a:t>
            </a:r>
          </a:p>
          <a:p>
            <a:pPr marL="0" marR="214313" lvl="0" indent="0" algn="just" defTabSz="914400" rtl="0" eaLnBrk="1" fontAlgn="base" latinLnBrk="0" hangingPunct="1">
              <a:lnSpc>
                <a:spcPct val="100000"/>
              </a:lnSpc>
              <a:spcBef>
                <a:spcPct val="0"/>
              </a:spcBef>
              <a:spcAft>
                <a:spcPct val="0"/>
              </a:spcAft>
              <a:buClrTx/>
              <a:buSzTx/>
              <a:buFontTx/>
              <a:buNone/>
              <a:tabLst/>
            </a:pPr>
            <a:r>
              <a:rPr kumimoji="0" lang="it-IT" sz="1400" b="1" i="0" u="none" strike="noStrike" cap="none" normalizeH="0" baseline="0" dirty="0" smtClean="0">
                <a:ln>
                  <a:noFill/>
                </a:ln>
                <a:solidFill>
                  <a:schemeClr val="tx1"/>
                </a:solidFill>
                <a:effectLst/>
                <a:latin typeface="Arial" pitchFamily="34" charset="0"/>
                <a:cs typeface="Arial" pitchFamily="34" charset="0"/>
              </a:rPr>
              <a:t>9 -</a:t>
            </a:r>
            <a:r>
              <a:rPr kumimoji="0" lang="ro-RO" sz="1400" b="1" i="0" u="none" strike="noStrike" cap="none" normalizeH="0" baseline="0" dirty="0" smtClean="0">
                <a:ln>
                  <a:noFill/>
                </a:ln>
                <a:solidFill>
                  <a:schemeClr val="tx1"/>
                </a:solidFill>
                <a:effectLst/>
                <a:latin typeface="Arial" pitchFamily="34" charset="0"/>
                <a:cs typeface="Arial" pitchFamily="34" charset="0"/>
              </a:rPr>
              <a:t> </a:t>
            </a:r>
            <a:r>
              <a:rPr kumimoji="0" lang="ro-RO" sz="1400" b="1" i="0" u="none" strike="noStrike" cap="none" normalizeH="0" baseline="0" dirty="0" err="1" smtClean="0">
                <a:ln>
                  <a:noFill/>
                </a:ln>
                <a:solidFill>
                  <a:schemeClr val="tx1"/>
                </a:solidFill>
                <a:effectLst/>
                <a:latin typeface="Arial" pitchFamily="34" charset="0"/>
                <a:cs typeface="Arial" pitchFamily="34" charset="0"/>
              </a:rPr>
              <a:t>executie</a:t>
            </a:r>
            <a:r>
              <a:rPr kumimoji="0" lang="ro-RO" sz="1400" b="1" i="0" u="none" strike="noStrike" cap="none" normalizeH="0" baseline="0" dirty="0" smtClean="0">
                <a:ln>
                  <a:noFill/>
                </a:ln>
                <a:solidFill>
                  <a:schemeClr val="tx1"/>
                </a:solidFill>
                <a:effectLst/>
                <a:latin typeface="Arial" pitchFamily="34" charset="0"/>
                <a:cs typeface="Arial" pitchFamily="34" charset="0"/>
              </a:rPr>
              <a:t> - Biroul Ordine Publica</a:t>
            </a:r>
          </a:p>
          <a:p>
            <a:pPr marL="0" marR="214313" lvl="0" indent="0" algn="just" defTabSz="914400" rtl="0" eaLnBrk="1" fontAlgn="base" latinLnBrk="0" hangingPunct="1">
              <a:lnSpc>
                <a:spcPct val="100000"/>
              </a:lnSpc>
              <a:spcBef>
                <a:spcPct val="0"/>
              </a:spcBef>
              <a:spcAft>
                <a:spcPct val="0"/>
              </a:spcAft>
              <a:buClrTx/>
              <a:buSzTx/>
              <a:buFontTx/>
              <a:buNone/>
              <a:tabLst/>
            </a:pPr>
            <a:r>
              <a:rPr kumimoji="0" lang="ro-RO" sz="1400" b="1" i="0" u="none" strike="noStrike" cap="none" normalizeH="0" baseline="0" dirty="0" smtClean="0">
                <a:ln>
                  <a:noFill/>
                </a:ln>
                <a:solidFill>
                  <a:schemeClr val="tx1"/>
                </a:solidFill>
                <a:effectLst/>
                <a:latin typeface="Arial" pitchFamily="34" charset="0"/>
                <a:cs typeface="Arial" pitchFamily="34" charset="0"/>
              </a:rPr>
              <a:t>2- </a:t>
            </a:r>
            <a:r>
              <a:rPr kumimoji="0" lang="ro-RO" sz="1400" b="1" i="0" u="none" strike="noStrike" cap="none" normalizeH="0" baseline="0" dirty="0" err="1" smtClean="0">
                <a:ln>
                  <a:noFill/>
                </a:ln>
                <a:solidFill>
                  <a:schemeClr val="tx1"/>
                </a:solidFill>
                <a:effectLst/>
                <a:latin typeface="Arial" pitchFamily="34" charset="0"/>
                <a:cs typeface="Arial" pitchFamily="34" charset="0"/>
              </a:rPr>
              <a:t>executie</a:t>
            </a:r>
            <a:r>
              <a:rPr kumimoji="0" lang="ro-RO" sz="1400" b="1" i="0" u="none" strike="noStrike" cap="none" normalizeH="0" baseline="0" dirty="0" smtClean="0">
                <a:ln>
                  <a:noFill/>
                </a:ln>
                <a:solidFill>
                  <a:schemeClr val="tx1"/>
                </a:solidFill>
                <a:effectLst/>
                <a:latin typeface="Arial" pitchFamily="34" charset="0"/>
                <a:cs typeface="Arial" pitchFamily="34" charset="0"/>
              </a:rPr>
              <a:t> - Comp. Disciplina in </a:t>
            </a:r>
            <a:r>
              <a:rPr kumimoji="0" lang="ro-RO" sz="1400" b="1" i="0" u="none" strike="noStrike" cap="none" normalizeH="0" baseline="0" dirty="0" err="1" smtClean="0">
                <a:ln>
                  <a:noFill/>
                </a:ln>
                <a:solidFill>
                  <a:schemeClr val="tx1"/>
                </a:solidFill>
                <a:effectLst/>
                <a:latin typeface="Arial" pitchFamily="34" charset="0"/>
                <a:cs typeface="Arial" pitchFamily="34" charset="0"/>
              </a:rPr>
              <a:t>Constructii</a:t>
            </a:r>
            <a:r>
              <a:rPr kumimoji="0" lang="ro-RO" sz="1400" b="1" i="0" u="none" strike="noStrike" cap="none" normalizeH="0" baseline="0" dirty="0" smtClean="0">
                <a:ln>
                  <a:noFill/>
                </a:ln>
                <a:solidFill>
                  <a:schemeClr val="tx1"/>
                </a:solidFill>
                <a:effectLst/>
                <a:latin typeface="Arial" pitchFamily="34" charset="0"/>
                <a:cs typeface="Arial" pitchFamily="34" charset="0"/>
              </a:rPr>
              <a:t> </a:t>
            </a:r>
          </a:p>
          <a:p>
            <a:pPr marL="0" marR="214313" lvl="0" indent="0" algn="just" defTabSz="914400" rtl="0" eaLnBrk="1" fontAlgn="base" latinLnBrk="0" hangingPunct="1">
              <a:lnSpc>
                <a:spcPct val="100000"/>
              </a:lnSpc>
              <a:spcBef>
                <a:spcPct val="0"/>
              </a:spcBef>
              <a:spcAft>
                <a:spcPct val="0"/>
              </a:spcAft>
              <a:buClrTx/>
              <a:buSzTx/>
              <a:buFontTx/>
              <a:buNone/>
              <a:tabLst/>
            </a:pPr>
            <a:r>
              <a:rPr kumimoji="0" lang="ro-RO" sz="1400" b="1" i="0" u="none" strike="noStrike" cap="none" normalizeH="0" baseline="0" dirty="0" smtClean="0">
                <a:ln>
                  <a:noFill/>
                </a:ln>
                <a:solidFill>
                  <a:schemeClr val="tx1"/>
                </a:solidFill>
                <a:effectLst/>
                <a:latin typeface="Arial" pitchFamily="34" charset="0"/>
                <a:cs typeface="Arial" pitchFamily="34" charset="0"/>
              </a:rPr>
              <a:t>1 - </a:t>
            </a:r>
            <a:r>
              <a:rPr kumimoji="0" lang="ro-RO" sz="1400" b="1" i="0" u="none" strike="noStrike" cap="none" normalizeH="0" baseline="0" dirty="0" err="1" smtClean="0">
                <a:ln>
                  <a:noFill/>
                </a:ln>
                <a:solidFill>
                  <a:schemeClr val="tx1"/>
                </a:solidFill>
                <a:effectLst/>
                <a:latin typeface="Arial" pitchFamily="34" charset="0"/>
                <a:cs typeface="Arial" pitchFamily="34" charset="0"/>
              </a:rPr>
              <a:t>executie</a:t>
            </a:r>
            <a:r>
              <a:rPr kumimoji="0" lang="ro-RO" sz="1400" b="1" i="0" u="none" strike="noStrike" cap="none" normalizeH="0" baseline="0" dirty="0" smtClean="0">
                <a:ln>
                  <a:noFill/>
                </a:ln>
                <a:solidFill>
                  <a:schemeClr val="tx1"/>
                </a:solidFill>
                <a:effectLst/>
                <a:latin typeface="Arial" pitchFamily="34" charset="0"/>
                <a:cs typeface="Arial" pitchFamily="34" charset="0"/>
              </a:rPr>
              <a:t> - Evidenta Persoanelor</a:t>
            </a:r>
          </a:p>
          <a:p>
            <a:pPr marL="0" marR="214313" lvl="0" indent="0" algn="just" defTabSz="914400" rtl="0" eaLnBrk="1" fontAlgn="base" latinLnBrk="0" hangingPunct="1">
              <a:lnSpc>
                <a:spcPct val="100000"/>
              </a:lnSpc>
              <a:spcBef>
                <a:spcPct val="0"/>
              </a:spcBef>
              <a:spcAft>
                <a:spcPct val="0"/>
              </a:spcAft>
              <a:buClrTx/>
              <a:buSzTx/>
              <a:buFontTx/>
              <a:buNone/>
              <a:tabLst/>
            </a:pPr>
            <a:r>
              <a:rPr kumimoji="0" lang="ro-RO" sz="1400" b="1" i="0" u="none" strike="noStrike" cap="none" normalizeH="0" baseline="0" dirty="0" smtClean="0">
                <a:ln>
                  <a:noFill/>
                </a:ln>
                <a:solidFill>
                  <a:schemeClr val="tx1"/>
                </a:solidFill>
                <a:effectLst/>
                <a:latin typeface="Arial" pitchFamily="34" charset="0"/>
                <a:cs typeface="Arial" pitchFamily="34" charset="0"/>
              </a:rPr>
              <a:t>1 - </a:t>
            </a:r>
            <a:r>
              <a:rPr kumimoji="0" lang="ro-RO" sz="1400" b="1" i="0" u="none" strike="noStrike" cap="none" normalizeH="0" baseline="0" dirty="0" err="1" smtClean="0">
                <a:ln>
                  <a:noFill/>
                </a:ln>
                <a:solidFill>
                  <a:schemeClr val="tx1"/>
                </a:solidFill>
                <a:effectLst/>
                <a:latin typeface="Arial" pitchFamily="34" charset="0"/>
                <a:cs typeface="Arial" pitchFamily="34" charset="0"/>
              </a:rPr>
              <a:t>executie</a:t>
            </a:r>
            <a:r>
              <a:rPr kumimoji="0" lang="ro-RO" sz="1400" b="1" i="0" u="none" strike="noStrike" cap="none" normalizeH="0" baseline="0" dirty="0" smtClean="0">
                <a:ln>
                  <a:noFill/>
                </a:ln>
                <a:solidFill>
                  <a:schemeClr val="tx1"/>
                </a:solidFill>
                <a:effectLst/>
                <a:latin typeface="Arial" pitchFamily="34" charset="0"/>
                <a:cs typeface="Arial" pitchFamily="34" charset="0"/>
              </a:rPr>
              <a:t> - </a:t>
            </a:r>
            <a:r>
              <a:rPr kumimoji="0" lang="ro-RO" sz="1400" b="1" i="0" u="none" strike="noStrike" cap="none" normalizeH="0" baseline="0" dirty="0" err="1" smtClean="0">
                <a:ln>
                  <a:noFill/>
                </a:ln>
                <a:solidFill>
                  <a:schemeClr val="tx1"/>
                </a:solidFill>
                <a:effectLst/>
                <a:latin typeface="Arial" pitchFamily="34" charset="0"/>
                <a:cs typeface="Arial" pitchFamily="34" charset="0"/>
              </a:rPr>
              <a:t>Protectia</a:t>
            </a:r>
            <a:r>
              <a:rPr kumimoji="0" lang="ro-RO" sz="1400" b="1" i="0" u="none" strike="noStrike" cap="none" normalizeH="0" baseline="0" dirty="0" smtClean="0">
                <a:ln>
                  <a:noFill/>
                </a:ln>
                <a:solidFill>
                  <a:schemeClr val="tx1"/>
                </a:solidFill>
                <a:effectLst/>
                <a:latin typeface="Arial" pitchFamily="34" charset="0"/>
                <a:cs typeface="Arial" pitchFamily="34" charset="0"/>
              </a:rPr>
              <a:t> Muncii</a:t>
            </a:r>
          </a:p>
          <a:p>
            <a:pPr marL="0" marR="214313" lvl="0" indent="0" algn="just" defTabSz="914400" rtl="0" eaLnBrk="1" fontAlgn="base" latinLnBrk="0" hangingPunct="1">
              <a:lnSpc>
                <a:spcPct val="100000"/>
              </a:lnSpc>
              <a:spcBef>
                <a:spcPct val="0"/>
              </a:spcBef>
              <a:spcAft>
                <a:spcPct val="0"/>
              </a:spcAft>
              <a:buClrTx/>
              <a:buSzTx/>
              <a:buFontTx/>
              <a:buNone/>
              <a:tabLst/>
            </a:pPr>
            <a:r>
              <a:rPr kumimoji="0" lang="ro-RO" sz="1400" b="1" i="0" u="none" strike="noStrike" cap="none" normalizeH="0" baseline="0" dirty="0" smtClean="0">
                <a:ln>
                  <a:noFill/>
                </a:ln>
                <a:solidFill>
                  <a:schemeClr val="tx1"/>
                </a:solidFill>
                <a:effectLst/>
                <a:latin typeface="Arial" pitchFamily="34" charset="0"/>
                <a:cs typeface="Arial" pitchFamily="34" charset="0"/>
              </a:rPr>
              <a:t>1 - </a:t>
            </a:r>
            <a:r>
              <a:rPr kumimoji="0" lang="ro-RO" sz="1400" b="1" i="0" u="none" strike="noStrike" cap="none" normalizeH="0" baseline="0" dirty="0" err="1" smtClean="0">
                <a:ln>
                  <a:noFill/>
                </a:ln>
                <a:solidFill>
                  <a:schemeClr val="tx1"/>
                </a:solidFill>
                <a:effectLst/>
                <a:latin typeface="Arial" pitchFamily="34" charset="0"/>
                <a:cs typeface="Arial" pitchFamily="34" charset="0"/>
              </a:rPr>
              <a:t>executie</a:t>
            </a:r>
            <a:r>
              <a:rPr kumimoji="0" lang="ro-RO" sz="1400" b="1" i="0" u="none" strike="noStrike" cap="none" normalizeH="0" baseline="0" dirty="0" smtClean="0">
                <a:ln>
                  <a:noFill/>
                </a:ln>
                <a:solidFill>
                  <a:schemeClr val="tx1"/>
                </a:solidFill>
                <a:effectLst/>
                <a:latin typeface="Arial" pitchFamily="34" charset="0"/>
                <a:cs typeface="Arial" pitchFamily="34" charset="0"/>
              </a:rPr>
              <a:t> - Consilier Juridic</a:t>
            </a:r>
          </a:p>
          <a:p>
            <a:pPr marL="0" marR="214313" lvl="0" indent="0" algn="just" defTabSz="914400" rtl="0" eaLnBrk="1" fontAlgn="base" latinLnBrk="0" hangingPunct="1">
              <a:lnSpc>
                <a:spcPct val="100000"/>
              </a:lnSpc>
              <a:spcBef>
                <a:spcPct val="0"/>
              </a:spcBef>
              <a:spcAft>
                <a:spcPct val="0"/>
              </a:spcAft>
              <a:buClrTx/>
              <a:buSzTx/>
              <a:buFontTx/>
              <a:buNone/>
              <a:tabLst/>
            </a:pPr>
            <a:r>
              <a:rPr kumimoji="0" lang="ro-RO" sz="1400" b="1" i="0" u="none" strike="noStrike" cap="none" normalizeH="0" baseline="0" dirty="0" smtClean="0">
                <a:ln>
                  <a:noFill/>
                </a:ln>
                <a:solidFill>
                  <a:schemeClr val="tx1"/>
                </a:solidFill>
                <a:effectLst/>
                <a:latin typeface="Arial" pitchFamily="34" charset="0"/>
                <a:cs typeface="Arial" pitchFamily="34" charset="0"/>
              </a:rPr>
              <a:t>1 - personal contractual - Biroul Paza Bunuri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0"/>
          <a:ext cx="8458200" cy="3581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533400" y="3657600"/>
          <a:ext cx="8305800" cy="1600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nvGraphicFramePr>
        <p:xfrm>
          <a:off x="304800" y="5410200"/>
          <a:ext cx="8839200" cy="1447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spd="med">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534400" cy="1600200"/>
          </a:xfrm>
          <a:noFill/>
          <a:ln>
            <a:noFill/>
          </a:ln>
          <a:effectLst/>
        </p:spPr>
        <p:style>
          <a:lnRef idx="1">
            <a:schemeClr val="accent1"/>
          </a:lnRef>
          <a:fillRef idx="2">
            <a:schemeClr val="accent1"/>
          </a:fillRef>
          <a:effectRef idx="1">
            <a:schemeClr val="accent1"/>
          </a:effectRef>
          <a:fontRef idx="minor">
            <a:schemeClr val="dk1"/>
          </a:fontRef>
        </p:style>
        <p:txBody>
          <a:bodyPr>
            <a:normAutofit fontScale="90000"/>
          </a:bodyPr>
          <a:lstStyle/>
          <a:p>
            <a:pPr algn="just"/>
            <a:r>
              <a:rPr lang="en-US" sz="1600" b="1" dirty="0" smtClean="0"/>
              <a:t>	</a:t>
            </a:r>
            <a:r>
              <a:rPr lang="en-US" sz="1600" b="1" dirty="0" err="1" smtClean="0">
                <a:latin typeface="Arial" pitchFamily="34" charset="0"/>
                <a:cs typeface="Arial" pitchFamily="34" charset="0"/>
              </a:rPr>
              <a:t>Prin</a:t>
            </a:r>
            <a:r>
              <a:rPr lang="en-US" sz="1600" b="1" dirty="0" smtClean="0">
                <a:latin typeface="Arial" pitchFamily="34" charset="0"/>
                <a:cs typeface="Arial" pitchFamily="34" charset="0"/>
              </a:rPr>
              <a:t> HCL nr. 106/24.03.2016 s-a </a:t>
            </a:r>
            <a:r>
              <a:rPr lang="en-US" sz="1600" b="1" dirty="0" err="1" smtClean="0">
                <a:latin typeface="Arial" pitchFamily="34" charset="0"/>
                <a:cs typeface="Arial" pitchFamily="34" charset="0"/>
              </a:rPr>
              <a:t>stabilit</a:t>
            </a:r>
            <a:r>
              <a:rPr lang="en-US" sz="1600" b="1" dirty="0" smtClean="0">
                <a:latin typeface="Arial" pitchFamily="34" charset="0"/>
                <a:cs typeface="Arial" pitchFamily="34" charset="0"/>
              </a:rPr>
              <a:t> </a:t>
            </a:r>
            <a:r>
              <a:rPr lang="en-US" sz="1600" b="1" dirty="0" err="1" smtClean="0">
                <a:latin typeface="Arial" pitchFamily="34" charset="0"/>
                <a:cs typeface="Arial" pitchFamily="34" charset="0"/>
              </a:rPr>
              <a:t>Planul</a:t>
            </a:r>
            <a:r>
              <a:rPr lang="en-US" sz="1600" b="1" dirty="0" smtClean="0">
                <a:latin typeface="Arial" pitchFamily="34" charset="0"/>
                <a:cs typeface="Arial" pitchFamily="34" charset="0"/>
              </a:rPr>
              <a:t> de </a:t>
            </a:r>
            <a:r>
              <a:rPr lang="en-US" sz="1600" b="1" dirty="0" err="1" smtClean="0">
                <a:latin typeface="Arial" pitchFamily="34" charset="0"/>
                <a:cs typeface="Arial" pitchFamily="34" charset="0"/>
              </a:rPr>
              <a:t>ordine</a:t>
            </a:r>
            <a:r>
              <a:rPr lang="en-US" sz="1600" b="1" dirty="0" smtClean="0">
                <a:latin typeface="Arial" pitchFamily="34" charset="0"/>
                <a:cs typeface="Arial" pitchFamily="34" charset="0"/>
              </a:rPr>
              <a:t> </a:t>
            </a:r>
            <a:r>
              <a:rPr lang="en-US" sz="1600" b="1" dirty="0" err="1" smtClean="0">
                <a:latin typeface="Arial" pitchFamily="34" charset="0"/>
                <a:cs typeface="Arial" pitchFamily="34" charset="0"/>
              </a:rPr>
              <a:t>si</a:t>
            </a:r>
            <a:r>
              <a:rPr lang="en-US" sz="1600" b="1" dirty="0" smtClean="0">
                <a:latin typeface="Arial" pitchFamily="34" charset="0"/>
                <a:cs typeface="Arial" pitchFamily="34" charset="0"/>
              </a:rPr>
              <a:t> </a:t>
            </a:r>
            <a:r>
              <a:rPr lang="en-US" sz="1600" b="1" dirty="0" err="1" smtClean="0">
                <a:latin typeface="Arial" pitchFamily="34" charset="0"/>
                <a:cs typeface="Arial" pitchFamily="34" charset="0"/>
              </a:rPr>
              <a:t>siguranta</a:t>
            </a:r>
            <a:r>
              <a:rPr lang="en-US" sz="1600" b="1" dirty="0" smtClean="0">
                <a:latin typeface="Arial" pitchFamily="34" charset="0"/>
                <a:cs typeface="Arial" pitchFamily="34" charset="0"/>
              </a:rPr>
              <a:t> </a:t>
            </a:r>
            <a:r>
              <a:rPr lang="en-US" sz="1600" b="1" dirty="0" err="1" smtClean="0">
                <a:latin typeface="Arial" pitchFamily="34" charset="0"/>
                <a:cs typeface="Arial" pitchFamily="34" charset="0"/>
              </a:rPr>
              <a:t>publica</a:t>
            </a:r>
            <a:r>
              <a:rPr lang="en-US" sz="1600" b="1" dirty="0" smtClean="0">
                <a:latin typeface="Arial" pitchFamily="34" charset="0"/>
                <a:cs typeface="Arial" pitchFamily="34" charset="0"/>
              </a:rPr>
              <a:t> al </a:t>
            </a:r>
            <a:r>
              <a:rPr lang="en-US" sz="1600" b="1" dirty="0" err="1" smtClean="0">
                <a:latin typeface="Arial" pitchFamily="34" charset="0"/>
                <a:cs typeface="Arial" pitchFamily="34" charset="0"/>
              </a:rPr>
              <a:t>Politiei</a:t>
            </a:r>
            <a:r>
              <a:rPr lang="en-US" sz="1600" b="1" dirty="0" smtClean="0">
                <a:latin typeface="Arial" pitchFamily="34" charset="0"/>
                <a:cs typeface="Arial" pitchFamily="34" charset="0"/>
              </a:rPr>
              <a:t> Locale Piatra </a:t>
            </a:r>
            <a:r>
              <a:rPr lang="en-US" sz="1600" b="1" dirty="0" err="1" smtClean="0">
                <a:latin typeface="Arial" pitchFamily="34" charset="0"/>
                <a:cs typeface="Arial" pitchFamily="34" charset="0"/>
              </a:rPr>
              <a:t>Neamt</a:t>
            </a:r>
            <a:r>
              <a:rPr lang="en-US" sz="1600" b="1" dirty="0" smtClean="0">
                <a:latin typeface="Arial" pitchFamily="34" charset="0"/>
                <a:cs typeface="Arial" pitchFamily="34" charset="0"/>
              </a:rPr>
              <a:t>, in </a:t>
            </a:r>
            <a:r>
              <a:rPr lang="en-US" sz="1600" b="1" dirty="0" err="1" smtClean="0">
                <a:latin typeface="Arial" pitchFamily="34" charset="0"/>
                <a:cs typeface="Arial" pitchFamily="34" charset="0"/>
              </a:rPr>
              <a:t>baza</a:t>
            </a:r>
            <a:r>
              <a:rPr lang="en-US" sz="1600" b="1" dirty="0" smtClean="0">
                <a:latin typeface="Arial" pitchFamily="34" charset="0"/>
                <a:cs typeface="Arial" pitchFamily="34" charset="0"/>
              </a:rPr>
              <a:t> </a:t>
            </a:r>
            <a:r>
              <a:rPr lang="en-US" sz="1600" b="1" dirty="0" err="1" smtClean="0">
                <a:latin typeface="Arial" pitchFamily="34" charset="0"/>
                <a:cs typeface="Arial" pitchFamily="34" charset="0"/>
              </a:rPr>
              <a:t>caruia</a:t>
            </a:r>
            <a:r>
              <a:rPr lang="en-US" sz="1600" b="1" dirty="0" smtClean="0">
                <a:latin typeface="Arial" pitchFamily="34" charset="0"/>
                <a:cs typeface="Arial" pitchFamily="34" charset="0"/>
              </a:rPr>
              <a:t> s-au </a:t>
            </a:r>
            <a:r>
              <a:rPr lang="en-US" sz="1600" b="1" dirty="0" err="1" smtClean="0">
                <a:latin typeface="Arial" pitchFamily="34" charset="0"/>
                <a:cs typeface="Arial" pitchFamily="34" charset="0"/>
              </a:rPr>
              <a:t>delimitat</a:t>
            </a:r>
            <a:r>
              <a:rPr lang="en-US" sz="1600" b="1" dirty="0" smtClean="0">
                <a:latin typeface="Arial" pitchFamily="34" charset="0"/>
                <a:cs typeface="Arial" pitchFamily="34" charset="0"/>
              </a:rPr>
              <a:t> </a:t>
            </a:r>
            <a:r>
              <a:rPr lang="en-US" sz="1600" b="1" dirty="0" err="1" smtClean="0">
                <a:latin typeface="Arial" pitchFamily="34" charset="0"/>
                <a:cs typeface="Arial" pitchFamily="34" charset="0"/>
              </a:rPr>
              <a:t>zonele</a:t>
            </a:r>
            <a:r>
              <a:rPr lang="en-US" sz="1600" b="1" dirty="0" smtClean="0">
                <a:latin typeface="Arial" pitchFamily="34" charset="0"/>
                <a:cs typeface="Arial" pitchFamily="34" charset="0"/>
              </a:rPr>
              <a:t> de </a:t>
            </a:r>
            <a:r>
              <a:rPr lang="en-US" sz="1600" b="1" dirty="0" err="1" smtClean="0">
                <a:latin typeface="Arial" pitchFamily="34" charset="0"/>
                <a:cs typeface="Arial" pitchFamily="34" charset="0"/>
              </a:rPr>
              <a:t>actiune</a:t>
            </a:r>
            <a:r>
              <a:rPr lang="en-US" sz="1600" b="1" dirty="0" smtClean="0">
                <a:latin typeface="Arial" pitchFamily="34" charset="0"/>
                <a:cs typeface="Arial" pitchFamily="34" charset="0"/>
              </a:rPr>
              <a:t> </a:t>
            </a:r>
            <a:r>
              <a:rPr lang="en-US" sz="1600" b="1" dirty="0" err="1" smtClean="0">
                <a:latin typeface="Arial" pitchFamily="34" charset="0"/>
                <a:cs typeface="Arial" pitchFamily="34" charset="0"/>
              </a:rPr>
              <a:t>si</a:t>
            </a:r>
            <a:r>
              <a:rPr lang="en-US" sz="1600" b="1" dirty="0" smtClean="0">
                <a:latin typeface="Arial" pitchFamily="34" charset="0"/>
                <a:cs typeface="Arial" pitchFamily="34" charset="0"/>
              </a:rPr>
              <a:t> </a:t>
            </a:r>
            <a:r>
              <a:rPr lang="en-US" sz="1600" b="1" dirty="0" err="1" smtClean="0">
                <a:latin typeface="Arial" pitchFamily="34" charset="0"/>
                <a:cs typeface="Arial" pitchFamily="34" charset="0"/>
              </a:rPr>
              <a:t>itinerariile</a:t>
            </a:r>
            <a:r>
              <a:rPr lang="en-US" sz="1600" b="1" dirty="0" smtClean="0">
                <a:latin typeface="Arial" pitchFamily="34" charset="0"/>
                <a:cs typeface="Arial" pitchFamily="34" charset="0"/>
              </a:rPr>
              <a:t> de </a:t>
            </a:r>
            <a:r>
              <a:rPr lang="en-US" sz="1600" b="1" dirty="0" err="1" smtClean="0">
                <a:latin typeface="Arial" pitchFamily="34" charset="0"/>
                <a:cs typeface="Arial" pitchFamily="34" charset="0"/>
              </a:rPr>
              <a:t>patrulare</a:t>
            </a:r>
            <a:r>
              <a:rPr lang="en-US" sz="1600" b="1" dirty="0" smtClean="0">
                <a:latin typeface="Arial" pitchFamily="34" charset="0"/>
                <a:cs typeface="Arial" pitchFamily="34" charset="0"/>
              </a:rPr>
              <a:t>; de </a:t>
            </a:r>
            <a:r>
              <a:rPr lang="en-US" sz="1600" b="1" dirty="0" err="1" smtClean="0">
                <a:latin typeface="Arial" pitchFamily="34" charset="0"/>
                <a:cs typeface="Arial" pitchFamily="34" charset="0"/>
              </a:rPr>
              <a:t>asemenea</a:t>
            </a:r>
            <a:r>
              <a:rPr lang="en-US" sz="1600" b="1" dirty="0" smtClean="0">
                <a:latin typeface="Arial" pitchFamily="34" charset="0"/>
                <a:cs typeface="Arial" pitchFamily="34" charset="0"/>
              </a:rPr>
              <a:t>, </a:t>
            </a:r>
            <a:r>
              <a:rPr lang="en-US" sz="1600" b="1" dirty="0" err="1" smtClean="0">
                <a:latin typeface="Arial" pitchFamily="34" charset="0"/>
                <a:cs typeface="Arial" pitchFamily="34" charset="0"/>
              </a:rPr>
              <a:t>prin</a:t>
            </a:r>
            <a:r>
              <a:rPr lang="en-US" sz="1600" b="1" dirty="0" smtClean="0">
                <a:latin typeface="Arial" pitchFamily="34" charset="0"/>
                <a:cs typeface="Arial" pitchFamily="34" charset="0"/>
              </a:rPr>
              <a:t> HCL nr. 287/30.09.2015, la </a:t>
            </a:r>
            <a:r>
              <a:rPr lang="en-US" sz="1600" b="1" dirty="0" err="1" smtClean="0">
                <a:latin typeface="Arial" pitchFamily="34" charset="0"/>
                <a:cs typeface="Arial" pitchFamily="34" charset="0"/>
              </a:rPr>
              <a:t>propunerea</a:t>
            </a:r>
            <a:r>
              <a:rPr lang="en-US" sz="1600" b="1" dirty="0" smtClean="0">
                <a:latin typeface="Arial" pitchFamily="34" charset="0"/>
                <a:cs typeface="Arial" pitchFamily="34" charset="0"/>
              </a:rPr>
              <a:t> </a:t>
            </a:r>
            <a:r>
              <a:rPr lang="en-US" sz="1600" b="1" dirty="0" err="1" smtClean="0">
                <a:latin typeface="Arial" pitchFamily="34" charset="0"/>
                <a:cs typeface="Arial" pitchFamily="34" charset="0"/>
              </a:rPr>
              <a:t>Comisiei</a:t>
            </a:r>
            <a:r>
              <a:rPr lang="en-US" sz="1600" b="1" dirty="0" smtClean="0">
                <a:latin typeface="Arial" pitchFamily="34" charset="0"/>
                <a:cs typeface="Arial" pitchFamily="34" charset="0"/>
              </a:rPr>
              <a:t> de </a:t>
            </a:r>
            <a:r>
              <a:rPr lang="en-US" sz="1600" b="1" dirty="0" err="1" smtClean="0">
                <a:latin typeface="Arial" pitchFamily="34" charset="0"/>
                <a:cs typeface="Arial" pitchFamily="34" charset="0"/>
              </a:rPr>
              <a:t>Ordine</a:t>
            </a:r>
            <a:r>
              <a:rPr lang="en-US" sz="1600" b="1" dirty="0" smtClean="0">
                <a:latin typeface="Arial" pitchFamily="34" charset="0"/>
                <a:cs typeface="Arial" pitchFamily="34" charset="0"/>
              </a:rPr>
              <a:t> </a:t>
            </a:r>
            <a:r>
              <a:rPr lang="en-US" sz="1600" b="1" dirty="0" err="1" smtClean="0">
                <a:latin typeface="Arial" pitchFamily="34" charset="0"/>
                <a:cs typeface="Arial" pitchFamily="34" charset="0"/>
              </a:rPr>
              <a:t>Publica</a:t>
            </a:r>
            <a:r>
              <a:rPr lang="en-US" sz="1600" b="1" dirty="0" smtClean="0">
                <a:latin typeface="Arial" pitchFamily="34" charset="0"/>
                <a:cs typeface="Arial" pitchFamily="34" charset="0"/>
              </a:rPr>
              <a:t>, s-au </a:t>
            </a:r>
            <a:r>
              <a:rPr lang="en-US" sz="1600" b="1" dirty="0" err="1" smtClean="0">
                <a:latin typeface="Arial" pitchFamily="34" charset="0"/>
                <a:cs typeface="Arial" pitchFamily="34" charset="0"/>
              </a:rPr>
              <a:t>stabilit</a:t>
            </a:r>
            <a:r>
              <a:rPr lang="en-US" sz="1600" b="1" dirty="0" smtClean="0">
                <a:latin typeface="Arial" pitchFamily="34" charset="0"/>
                <a:cs typeface="Arial" pitchFamily="34" charset="0"/>
              </a:rPr>
              <a:t> </a:t>
            </a:r>
            <a:r>
              <a:rPr lang="en-US" sz="1600" b="1" dirty="0" err="1" smtClean="0">
                <a:latin typeface="Arial" pitchFamily="34" charset="0"/>
                <a:cs typeface="Arial" pitchFamily="34" charset="0"/>
              </a:rPr>
              <a:t>criteriile</a:t>
            </a:r>
            <a:r>
              <a:rPr lang="en-US" sz="1600" b="1" dirty="0" smtClean="0">
                <a:latin typeface="Arial" pitchFamily="34" charset="0"/>
                <a:cs typeface="Arial" pitchFamily="34" charset="0"/>
              </a:rPr>
              <a:t> de </a:t>
            </a:r>
            <a:r>
              <a:rPr lang="en-US" sz="1600" b="1" dirty="0" err="1" smtClean="0">
                <a:latin typeface="Arial" pitchFamily="34" charset="0"/>
                <a:cs typeface="Arial" pitchFamily="34" charset="0"/>
              </a:rPr>
              <a:t>evaluare</a:t>
            </a:r>
            <a:r>
              <a:rPr lang="en-US" sz="1600" b="1" dirty="0" smtClean="0">
                <a:latin typeface="Arial" pitchFamily="34" charset="0"/>
                <a:cs typeface="Arial" pitchFamily="34" charset="0"/>
              </a:rPr>
              <a:t> a </a:t>
            </a:r>
            <a:r>
              <a:rPr lang="en-US" sz="1600" b="1" dirty="0" err="1" smtClean="0">
                <a:latin typeface="Arial" pitchFamily="34" charset="0"/>
                <a:cs typeface="Arial" pitchFamily="34" charset="0"/>
              </a:rPr>
              <a:t>activitatii</a:t>
            </a:r>
            <a:r>
              <a:rPr lang="en-US" sz="1600" b="1" dirty="0" smtClean="0">
                <a:latin typeface="Arial" pitchFamily="34" charset="0"/>
                <a:cs typeface="Arial" pitchFamily="34" charset="0"/>
              </a:rPr>
              <a:t> </a:t>
            </a:r>
            <a:r>
              <a:rPr lang="en-US" sz="1600" b="1" dirty="0" err="1" smtClean="0">
                <a:latin typeface="Arial" pitchFamily="34" charset="0"/>
                <a:cs typeface="Arial" pitchFamily="34" charset="0"/>
              </a:rPr>
              <a:t>Politiei</a:t>
            </a:r>
            <a:r>
              <a:rPr lang="en-US" sz="1600" b="1" dirty="0" smtClean="0">
                <a:latin typeface="Arial" pitchFamily="34" charset="0"/>
                <a:cs typeface="Arial" pitchFamily="34" charset="0"/>
              </a:rPr>
              <a:t> Locale, </a:t>
            </a:r>
            <a:r>
              <a:rPr lang="en-US" sz="1600" b="1" dirty="0" err="1" smtClean="0">
                <a:latin typeface="Arial" pitchFamily="34" charset="0"/>
                <a:cs typeface="Arial" pitchFamily="34" charset="0"/>
              </a:rPr>
              <a:t>acestea</a:t>
            </a:r>
            <a:r>
              <a:rPr lang="en-US" sz="1600" b="1" dirty="0" smtClean="0">
                <a:latin typeface="Arial" pitchFamily="34" charset="0"/>
                <a:cs typeface="Arial" pitchFamily="34" charset="0"/>
              </a:rPr>
              <a:t>  </a:t>
            </a:r>
            <a:r>
              <a:rPr lang="en-US" sz="1600" b="1" dirty="0" err="1" smtClean="0">
                <a:latin typeface="Arial" pitchFamily="34" charset="0"/>
                <a:cs typeface="Arial" pitchFamily="34" charset="0"/>
              </a:rPr>
              <a:t>fiind</a:t>
            </a:r>
            <a:r>
              <a:rPr lang="en-US" sz="1600" b="1" dirty="0" smtClean="0">
                <a:latin typeface="Arial" pitchFamily="34" charset="0"/>
                <a:cs typeface="Arial" pitchFamily="34" charset="0"/>
              </a:rPr>
              <a:t>: </a:t>
            </a:r>
            <a:r>
              <a:rPr lang="en-US" sz="1600" b="1" dirty="0" err="1" smtClean="0">
                <a:latin typeface="Arial" pitchFamily="34" charset="0"/>
                <a:cs typeface="Arial" pitchFamily="34" charset="0"/>
              </a:rPr>
              <a:t>numarul</a:t>
            </a:r>
            <a:r>
              <a:rPr lang="en-US" sz="1600" b="1" dirty="0" smtClean="0">
                <a:latin typeface="Arial" pitchFamily="34" charset="0"/>
                <a:cs typeface="Arial" pitchFamily="34" charset="0"/>
              </a:rPr>
              <a:t> de </a:t>
            </a:r>
            <a:r>
              <a:rPr lang="en-US" sz="1600" b="1" dirty="0" err="1" smtClean="0">
                <a:latin typeface="Arial" pitchFamily="34" charset="0"/>
                <a:cs typeface="Arial" pitchFamily="34" charset="0"/>
              </a:rPr>
              <a:t>infractiuni</a:t>
            </a:r>
            <a:r>
              <a:rPr lang="en-US" sz="1600" b="1" dirty="0" smtClean="0">
                <a:latin typeface="Arial" pitchFamily="34" charset="0"/>
                <a:cs typeface="Arial" pitchFamily="34" charset="0"/>
              </a:rPr>
              <a:t>, </a:t>
            </a:r>
            <a:r>
              <a:rPr lang="en-US" sz="1600" b="1" dirty="0" err="1" smtClean="0">
                <a:latin typeface="Arial" pitchFamily="34" charset="0"/>
                <a:cs typeface="Arial" pitchFamily="34" charset="0"/>
              </a:rPr>
              <a:t>numarul</a:t>
            </a:r>
            <a:r>
              <a:rPr lang="en-US" sz="1600" b="1" dirty="0" smtClean="0">
                <a:latin typeface="Arial" pitchFamily="34" charset="0"/>
                <a:cs typeface="Arial" pitchFamily="34" charset="0"/>
              </a:rPr>
              <a:t> </a:t>
            </a:r>
            <a:r>
              <a:rPr lang="en-US" sz="1600" b="1" dirty="0" err="1" smtClean="0">
                <a:latin typeface="Arial" pitchFamily="34" charset="0"/>
                <a:cs typeface="Arial" pitchFamily="34" charset="0"/>
              </a:rPr>
              <a:t>sanctiunilor</a:t>
            </a:r>
            <a:r>
              <a:rPr lang="en-US" sz="1600" b="1" dirty="0" smtClean="0">
                <a:latin typeface="Arial" pitchFamily="34" charset="0"/>
                <a:cs typeface="Arial" pitchFamily="34" charset="0"/>
              </a:rPr>
              <a:t> </a:t>
            </a:r>
            <a:r>
              <a:rPr lang="en-US" sz="1600" b="1" dirty="0" err="1" smtClean="0">
                <a:latin typeface="Arial" pitchFamily="34" charset="0"/>
                <a:cs typeface="Arial" pitchFamily="34" charset="0"/>
              </a:rPr>
              <a:t>contraventionale</a:t>
            </a:r>
            <a:r>
              <a:rPr lang="en-US" sz="1600" b="1" dirty="0" smtClean="0">
                <a:latin typeface="Arial" pitchFamily="34" charset="0"/>
                <a:cs typeface="Arial" pitchFamily="34" charset="0"/>
              </a:rPr>
              <a:t>, </a:t>
            </a:r>
            <a:r>
              <a:rPr lang="en-US" sz="1600" b="1" dirty="0" err="1" smtClean="0">
                <a:latin typeface="Arial" pitchFamily="34" charset="0"/>
                <a:cs typeface="Arial" pitchFamily="34" charset="0"/>
              </a:rPr>
              <a:t>numarul</a:t>
            </a:r>
            <a:r>
              <a:rPr lang="en-US" sz="1600" b="1" dirty="0" smtClean="0">
                <a:latin typeface="Arial" pitchFamily="34" charset="0"/>
                <a:cs typeface="Arial" pitchFamily="34" charset="0"/>
              </a:rPr>
              <a:t> de </a:t>
            </a:r>
            <a:r>
              <a:rPr lang="en-US" sz="1600" b="1" dirty="0" err="1" smtClean="0">
                <a:latin typeface="Arial" pitchFamily="34" charset="0"/>
                <a:cs typeface="Arial" pitchFamily="34" charset="0"/>
              </a:rPr>
              <a:t>actiuni</a:t>
            </a:r>
            <a:r>
              <a:rPr lang="en-US" sz="1600" b="1" dirty="0" smtClean="0">
                <a:latin typeface="Arial" pitchFamily="34" charset="0"/>
                <a:cs typeface="Arial" pitchFamily="34" charset="0"/>
              </a:rPr>
              <a:t> </a:t>
            </a:r>
            <a:r>
              <a:rPr lang="en-US" sz="1600" b="1" dirty="0" err="1" smtClean="0">
                <a:latin typeface="Arial" pitchFamily="34" charset="0"/>
                <a:cs typeface="Arial" pitchFamily="34" charset="0"/>
              </a:rPr>
              <a:t>organizate</a:t>
            </a:r>
            <a:r>
              <a:rPr lang="en-US" sz="1600" b="1" dirty="0" smtClean="0">
                <a:latin typeface="Arial" pitchFamily="34" charset="0"/>
                <a:cs typeface="Arial" pitchFamily="34" charset="0"/>
              </a:rPr>
              <a:t>, </a:t>
            </a:r>
            <a:r>
              <a:rPr lang="en-US" sz="1600" b="1" dirty="0" err="1" smtClean="0">
                <a:latin typeface="Arial" pitchFamily="34" charset="0"/>
                <a:cs typeface="Arial" pitchFamily="34" charset="0"/>
              </a:rPr>
              <a:t>eficienta</a:t>
            </a:r>
            <a:r>
              <a:rPr lang="en-US" sz="1600" b="1" dirty="0" smtClean="0">
                <a:latin typeface="Arial" pitchFamily="34" charset="0"/>
                <a:cs typeface="Arial" pitchFamily="34" charset="0"/>
              </a:rPr>
              <a:t> </a:t>
            </a:r>
            <a:r>
              <a:rPr lang="en-US" sz="1600" b="1" dirty="0" err="1" smtClean="0">
                <a:latin typeface="Arial" pitchFamily="34" charset="0"/>
                <a:cs typeface="Arial" pitchFamily="34" charset="0"/>
              </a:rPr>
              <a:t>pazei</a:t>
            </a:r>
            <a:r>
              <a:rPr lang="en-US" sz="1600" b="1" dirty="0" smtClean="0">
                <a:latin typeface="Arial" pitchFamily="34" charset="0"/>
                <a:cs typeface="Arial" pitchFamily="34" charset="0"/>
              </a:rPr>
              <a:t>, </a:t>
            </a:r>
            <a:r>
              <a:rPr lang="en-US" sz="1600" b="1" dirty="0" err="1" smtClean="0">
                <a:latin typeface="Arial" pitchFamily="34" charset="0"/>
                <a:cs typeface="Arial" pitchFamily="34" charset="0"/>
              </a:rPr>
              <a:t>petitii</a:t>
            </a:r>
            <a:r>
              <a:rPr lang="en-US" sz="1600" b="1" dirty="0" smtClean="0">
                <a:latin typeface="Arial" pitchFamily="34" charset="0"/>
                <a:cs typeface="Arial" pitchFamily="34" charset="0"/>
              </a:rPr>
              <a:t> </a:t>
            </a:r>
            <a:r>
              <a:rPr lang="en-US" sz="1600" b="1" dirty="0" err="1" smtClean="0">
                <a:latin typeface="Arial" pitchFamily="34" charset="0"/>
                <a:cs typeface="Arial" pitchFamily="34" charset="0"/>
              </a:rPr>
              <a:t>solutionate</a:t>
            </a:r>
            <a:r>
              <a:rPr lang="en-US" sz="1600" b="1" dirty="0" smtClean="0">
                <a:latin typeface="Arial" pitchFamily="34" charset="0"/>
                <a:cs typeface="Arial" pitchFamily="34" charset="0"/>
              </a:rPr>
              <a:t>, </a:t>
            </a:r>
            <a:r>
              <a:rPr lang="en-US" sz="1600" b="1" dirty="0" err="1" smtClean="0">
                <a:latin typeface="Arial" pitchFamily="34" charset="0"/>
                <a:cs typeface="Arial" pitchFamily="34" charset="0"/>
              </a:rPr>
              <a:t>colaborarea</a:t>
            </a:r>
            <a:r>
              <a:rPr lang="en-US" sz="1600" b="1" dirty="0" smtClean="0">
                <a:latin typeface="Arial" pitchFamily="34" charset="0"/>
                <a:cs typeface="Arial" pitchFamily="34" charset="0"/>
              </a:rPr>
              <a:t> cu </a:t>
            </a:r>
            <a:r>
              <a:rPr lang="en-US" sz="1600" b="1" dirty="0" err="1" smtClean="0">
                <a:latin typeface="Arial" pitchFamily="34" charset="0"/>
                <a:cs typeface="Arial" pitchFamily="34" charset="0"/>
              </a:rPr>
              <a:t>alte</a:t>
            </a:r>
            <a:r>
              <a:rPr lang="en-US" sz="1600" b="1" dirty="0" smtClean="0">
                <a:latin typeface="Arial" pitchFamily="34" charset="0"/>
                <a:cs typeface="Arial" pitchFamily="34" charset="0"/>
              </a:rPr>
              <a:t> </a:t>
            </a:r>
            <a:r>
              <a:rPr lang="en-US" sz="1600" b="1" dirty="0" err="1" smtClean="0">
                <a:latin typeface="Arial" pitchFamily="34" charset="0"/>
                <a:cs typeface="Arial" pitchFamily="34" charset="0"/>
              </a:rPr>
              <a:t>institutii</a:t>
            </a:r>
            <a:r>
              <a:rPr lang="en-US" sz="1600" b="1" dirty="0" smtClean="0">
                <a:latin typeface="Arial" pitchFamily="34" charset="0"/>
                <a:cs typeface="Arial" pitchFamily="34" charset="0"/>
              </a:rPr>
              <a:t>.</a:t>
            </a:r>
            <a:endParaRPr lang="en-US" sz="1600" b="1" dirty="0">
              <a:latin typeface="Arial" pitchFamily="34" charset="0"/>
              <a:cs typeface="Arial" pitchFamily="34" charset="0"/>
            </a:endParaRPr>
          </a:p>
        </p:txBody>
      </p:sp>
      <p:graphicFrame>
        <p:nvGraphicFramePr>
          <p:cNvPr id="4" name="Content Placeholder 3"/>
          <p:cNvGraphicFramePr>
            <a:graphicFrameLocks noGrp="1"/>
          </p:cNvGraphicFramePr>
          <p:nvPr>
            <p:ph idx="1"/>
          </p:nvPr>
        </p:nvGraphicFramePr>
        <p:xfrm>
          <a:off x="609600" y="4267200"/>
          <a:ext cx="8305800" cy="22859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381000" y="1676400"/>
          <a:ext cx="8077200" cy="2590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strip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715962"/>
          </a:xfrm>
        </p:spPr>
        <p:txBody>
          <a:bodyPr>
            <a:normAutofit/>
          </a:bodyPr>
          <a:lstStyle/>
          <a:p>
            <a:r>
              <a:rPr lang="en-US" sz="2600" b="1" dirty="0" err="1" smtClean="0"/>
              <a:t>Contraventii</a:t>
            </a:r>
            <a:r>
              <a:rPr lang="en-US" sz="2600" b="1" dirty="0" smtClean="0"/>
              <a:t> </a:t>
            </a:r>
            <a:r>
              <a:rPr lang="en-US" sz="2600" b="1" dirty="0" err="1" smtClean="0"/>
              <a:t>constatate</a:t>
            </a:r>
            <a:endParaRPr lang="en-US" sz="2600" b="1" dirty="0"/>
          </a:p>
        </p:txBody>
      </p:sp>
      <p:graphicFrame>
        <p:nvGraphicFramePr>
          <p:cNvPr id="4" name="Content Placeholder 3"/>
          <p:cNvGraphicFramePr>
            <a:graphicFrameLocks noGrp="1"/>
          </p:cNvGraphicFramePr>
          <p:nvPr>
            <p:ph idx="1"/>
          </p:nvPr>
        </p:nvGraphicFramePr>
        <p:xfrm>
          <a:off x="381000" y="4038600"/>
          <a:ext cx="8610600" cy="25145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nvGraphicFramePr>
        <p:xfrm>
          <a:off x="533400" y="609600"/>
          <a:ext cx="8382000" cy="3505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spd="med">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458200" cy="1066800"/>
          </a:xfrm>
        </p:spPr>
        <p:txBody>
          <a:bodyPr>
            <a:noAutofit/>
          </a:bodyPr>
          <a:lstStyle/>
          <a:p>
            <a:r>
              <a:rPr lang="it-IT" sz="2000" b="1" dirty="0"/>
              <a:t>BIROUL ORDINE PUBLICA</a:t>
            </a:r>
            <a:r>
              <a:rPr lang="en-US" sz="2000" dirty="0"/>
              <a:t/>
            </a:r>
            <a:br>
              <a:rPr lang="en-US" sz="2000" dirty="0"/>
            </a:br>
            <a:r>
              <a:rPr lang="it-IT" sz="2000" b="1" dirty="0"/>
              <a:t>FORMAT DIN SEF BIROU SI 46 DE POLITISTI LOCALI (INCLUSIV DISPECERATUL)</a:t>
            </a:r>
            <a:endParaRPr lang="en-US" sz="2000" dirty="0"/>
          </a:p>
        </p:txBody>
      </p:sp>
      <p:sp>
        <p:nvSpPr>
          <p:cNvPr id="7171" name="Text Box 3"/>
          <p:cNvSpPr txBox="1">
            <a:spLocks noChangeArrowheads="1"/>
          </p:cNvSpPr>
          <p:nvPr/>
        </p:nvSpPr>
        <p:spPr bwMode="auto">
          <a:xfrm>
            <a:off x="1676400" y="1066800"/>
            <a:ext cx="7037387" cy="5638800"/>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2"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800" b="1" i="0" u="none" strike="noStrike" cap="none" normalizeH="0" baseline="0" dirty="0" smtClean="0">
                <a:ln>
                  <a:noFill/>
                </a:ln>
                <a:solidFill>
                  <a:schemeClr val="tx1"/>
                </a:solidFill>
                <a:effectLst/>
                <a:latin typeface="Arial" pitchFamily="34" charset="0"/>
                <a:cs typeface="Arial" pitchFamily="34" charset="0"/>
              </a:rPr>
              <a:t>         </a:t>
            </a:r>
            <a:r>
              <a:rPr kumimoji="0" lang="it-IT" sz="900" b="1" i="0" u="none" strike="noStrike" cap="none" normalizeH="0" baseline="0" dirty="0" smtClean="0">
                <a:ln>
                  <a:noFill/>
                </a:ln>
                <a:solidFill>
                  <a:schemeClr val="tx1"/>
                </a:solidFill>
                <a:effectLst/>
                <a:latin typeface="Arial" pitchFamily="34" charset="0"/>
                <a:cs typeface="Arial" pitchFamily="34" charset="0"/>
              </a:rPr>
              <a:t>Infractiuni constatate in flagrant          =  35</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1" i="0" u="none" strike="noStrike" cap="none" normalizeH="0" baseline="0" dirty="0" smtClean="0">
                <a:ln>
                  <a:noFill/>
                </a:ln>
                <a:solidFill>
                  <a:schemeClr val="tx1"/>
                </a:solidFill>
                <a:effectLst/>
                <a:latin typeface="Arial" pitchFamily="34" charset="0"/>
                <a:cs typeface="Arial" pitchFamily="34" charset="0"/>
              </a:rPr>
              <a:t>                - patrule mixte cu I.P.J. Neamt      =  28</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0" i="1" u="none" strike="noStrike" cap="none" normalizeH="0" baseline="0" dirty="0" smtClean="0">
                <a:ln>
                  <a:noFill/>
                </a:ln>
                <a:solidFill>
                  <a:schemeClr val="tx1"/>
                </a:solidFill>
                <a:effectLst/>
                <a:latin typeface="Arial" pitchFamily="34" charset="0"/>
                <a:cs typeface="Arial" pitchFamily="34" charset="0"/>
              </a:rPr>
              <a:t>           -  furt</a:t>
            </a:r>
            <a:r>
              <a:rPr kumimoji="0" lang="it-IT" sz="900" b="0" i="0" u="none" strike="noStrike" cap="none" normalizeH="0" baseline="0" dirty="0" smtClean="0">
                <a:ln>
                  <a:noFill/>
                </a:ln>
                <a:solidFill>
                  <a:schemeClr val="tx1"/>
                </a:solidFill>
                <a:effectLst/>
                <a:latin typeface="Arial" pitchFamily="34" charset="0"/>
                <a:cs typeface="Arial" pitchFamily="34" charset="0"/>
              </a:rPr>
              <a:t>                                                      =  14</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0" i="1" u="none" strike="noStrike" cap="none" normalizeH="0" baseline="0" dirty="0" smtClean="0">
                <a:ln>
                  <a:noFill/>
                </a:ln>
                <a:solidFill>
                  <a:schemeClr val="tx1"/>
                </a:solidFill>
                <a:effectLst/>
                <a:latin typeface="Arial" pitchFamily="34" charset="0"/>
                <a:cs typeface="Arial" pitchFamily="34" charset="0"/>
              </a:rPr>
              <a:t>           -  trafic tigari</a:t>
            </a:r>
            <a:r>
              <a:rPr kumimoji="0" lang="it-IT" sz="900" b="0" i="0" u="none" strike="noStrike" cap="none" normalizeH="0" baseline="0" dirty="0" smtClean="0">
                <a:ln>
                  <a:noFill/>
                </a:ln>
                <a:solidFill>
                  <a:schemeClr val="tx1"/>
                </a:solidFill>
                <a:effectLst/>
                <a:latin typeface="Arial" pitchFamily="34" charset="0"/>
                <a:cs typeface="Arial" pitchFamily="34" charset="0"/>
              </a:rPr>
              <a:t>                                          =     2</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0" i="1" u="none" strike="noStrike" cap="none" normalizeH="0" baseline="0" dirty="0" smtClean="0">
                <a:ln>
                  <a:noFill/>
                </a:ln>
                <a:solidFill>
                  <a:schemeClr val="tx1"/>
                </a:solidFill>
                <a:effectLst/>
                <a:latin typeface="Arial" pitchFamily="34" charset="0"/>
                <a:cs typeface="Arial" pitchFamily="34" charset="0"/>
              </a:rPr>
              <a:t>           - distrugere</a:t>
            </a:r>
            <a:r>
              <a:rPr kumimoji="0" lang="it-IT" sz="900" b="0" i="0" u="none" strike="noStrike" cap="none" normalizeH="0" baseline="0" dirty="0" smtClean="0">
                <a:ln>
                  <a:noFill/>
                </a:ln>
                <a:solidFill>
                  <a:schemeClr val="tx1"/>
                </a:solidFill>
                <a:effectLst/>
                <a:latin typeface="Arial" pitchFamily="34" charset="0"/>
                <a:cs typeface="Arial" pitchFamily="34" charset="0"/>
              </a:rPr>
              <a:t>                                            =    3</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0" i="1" u="none" strike="noStrike" cap="none" normalizeH="0" baseline="0" dirty="0" smtClean="0">
                <a:ln>
                  <a:noFill/>
                </a:ln>
                <a:solidFill>
                  <a:schemeClr val="tx1"/>
                </a:solidFill>
                <a:effectLst/>
                <a:latin typeface="Arial" pitchFamily="34" charset="0"/>
                <a:cs typeface="Arial" pitchFamily="34" charset="0"/>
              </a:rPr>
              <a:t>           - lovire si alte violente</a:t>
            </a:r>
            <a:r>
              <a:rPr kumimoji="0" lang="it-IT" sz="900" b="0" i="0" u="none" strike="noStrike" cap="none" normalizeH="0" baseline="0" dirty="0" smtClean="0">
                <a:ln>
                  <a:noFill/>
                </a:ln>
                <a:solidFill>
                  <a:schemeClr val="tx1"/>
                </a:solidFill>
                <a:effectLst/>
                <a:latin typeface="Arial" pitchFamily="34" charset="0"/>
                <a:cs typeface="Arial" pitchFamily="34" charset="0"/>
              </a:rPr>
              <a:t>                           =     7</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0" i="0" u="none" strike="noStrike" cap="none" normalizeH="0" baseline="0" dirty="0" smtClean="0">
                <a:ln>
                  <a:noFill/>
                </a:ln>
                <a:solidFill>
                  <a:schemeClr val="tx1"/>
                </a:solidFill>
                <a:effectLst/>
                <a:latin typeface="Arial" pitchFamily="34" charset="0"/>
                <a:cs typeface="Arial" pitchFamily="34" charset="0"/>
              </a:rPr>
              <a:t>           </a:t>
            </a:r>
            <a:r>
              <a:rPr kumimoji="0" lang="it-IT" sz="900" b="0" i="1" u="none" strike="noStrike" cap="none" normalizeH="0" baseline="0" dirty="0" smtClean="0">
                <a:ln>
                  <a:noFill/>
                </a:ln>
                <a:solidFill>
                  <a:schemeClr val="tx1"/>
                </a:solidFill>
                <a:effectLst/>
                <a:latin typeface="Arial" pitchFamily="34" charset="0"/>
                <a:cs typeface="Arial" pitchFamily="34" charset="0"/>
              </a:rPr>
              <a:t>- </a:t>
            </a:r>
            <a:r>
              <a:rPr kumimoji="0" lang="it-IT" sz="900" b="0" i="0" u="none" strike="noStrike" cap="none" normalizeH="0" baseline="0" dirty="0" smtClean="0">
                <a:ln>
                  <a:noFill/>
                </a:ln>
                <a:solidFill>
                  <a:schemeClr val="tx1"/>
                </a:solidFill>
                <a:effectLst/>
                <a:latin typeface="Arial" pitchFamily="34" charset="0"/>
                <a:cs typeface="Arial" pitchFamily="34" charset="0"/>
              </a:rPr>
              <a:t>violenta in familie                                =     1</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0" i="0" u="none" strike="noStrike" cap="none" normalizeH="0" baseline="0" dirty="0" smtClean="0">
                <a:ln>
                  <a:noFill/>
                </a:ln>
                <a:solidFill>
                  <a:schemeClr val="tx1"/>
                </a:solidFill>
                <a:effectLst/>
                <a:latin typeface="Arial" pitchFamily="34" charset="0"/>
                <a:cs typeface="Arial" pitchFamily="34" charset="0"/>
              </a:rPr>
              <a:t>           </a:t>
            </a:r>
            <a:r>
              <a:rPr kumimoji="0" lang="it-IT" sz="900" b="0" i="1" u="none" strike="noStrike" cap="none" normalizeH="0" baseline="0" dirty="0" smtClean="0">
                <a:ln>
                  <a:noFill/>
                </a:ln>
                <a:solidFill>
                  <a:schemeClr val="tx1"/>
                </a:solidFill>
                <a:effectLst/>
                <a:latin typeface="Arial" pitchFamily="34" charset="0"/>
                <a:cs typeface="Arial" pitchFamily="34" charset="0"/>
              </a:rPr>
              <a:t>- conducere auto fara permis</a:t>
            </a:r>
            <a:r>
              <a:rPr kumimoji="0" lang="it-IT" sz="900" b="0" i="0" u="none" strike="noStrike" cap="none" normalizeH="0" baseline="0" dirty="0" smtClean="0">
                <a:ln>
                  <a:noFill/>
                </a:ln>
                <a:solidFill>
                  <a:schemeClr val="tx1"/>
                </a:solidFill>
                <a:effectLst/>
                <a:latin typeface="Arial" pitchFamily="34" charset="0"/>
                <a:cs typeface="Arial" pitchFamily="34" charset="0"/>
              </a:rPr>
              <a:t>                =     1</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1" i="0" u="none" strike="noStrike" cap="none" normalizeH="0" baseline="0" dirty="0" smtClean="0">
                <a:ln>
                  <a:noFill/>
                </a:ln>
                <a:solidFill>
                  <a:schemeClr val="tx1"/>
                </a:solidFill>
                <a:effectLst/>
                <a:latin typeface="Arial" pitchFamily="34" charset="0"/>
                <a:cs typeface="Arial" pitchFamily="34" charset="0"/>
              </a:rPr>
              <a:t>                - patrule proprii Politia Locala      =     7</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1" i="0" u="none" strike="noStrike" cap="none" normalizeH="0" baseline="0" dirty="0" smtClean="0">
                <a:ln>
                  <a:noFill/>
                </a:ln>
                <a:solidFill>
                  <a:schemeClr val="tx1"/>
                </a:solidFill>
                <a:effectLst/>
                <a:latin typeface="Arial" pitchFamily="34" charset="0"/>
                <a:cs typeface="Arial" pitchFamily="34" charset="0"/>
              </a:rPr>
              <a:t>          - </a:t>
            </a:r>
            <a:r>
              <a:rPr kumimoji="0" lang="it-IT" sz="900" b="0" i="0" u="none" strike="noStrike" cap="none" normalizeH="0" baseline="0" dirty="0" smtClean="0">
                <a:ln>
                  <a:noFill/>
                </a:ln>
                <a:solidFill>
                  <a:schemeClr val="tx1"/>
                </a:solidFill>
                <a:effectLst/>
                <a:latin typeface="Arial" pitchFamily="34" charset="0"/>
                <a:cs typeface="Arial" pitchFamily="34" charset="0"/>
              </a:rPr>
              <a:t>talharie                                                 =     1</a:t>
            </a:r>
            <a:endParaRPr kumimoji="0" lang="it-IT" sz="9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1" i="0" u="none" strike="noStrike" cap="none" normalizeH="0" baseline="0" dirty="0" smtClean="0">
                <a:ln>
                  <a:noFill/>
                </a:ln>
                <a:solidFill>
                  <a:schemeClr val="tx1"/>
                </a:solidFill>
                <a:effectLst/>
                <a:latin typeface="Arial" pitchFamily="34" charset="0"/>
                <a:cs typeface="Arial" pitchFamily="34" charset="0"/>
              </a:rPr>
              <a:t>          </a:t>
            </a:r>
            <a:r>
              <a:rPr kumimoji="0" lang="it-IT" sz="900" b="0" i="1" u="none" strike="noStrike" cap="none" normalizeH="0" baseline="0" dirty="0" smtClean="0">
                <a:ln>
                  <a:noFill/>
                </a:ln>
                <a:solidFill>
                  <a:schemeClr val="tx1"/>
                </a:solidFill>
                <a:effectLst/>
                <a:latin typeface="Arial" pitchFamily="34" charset="0"/>
                <a:cs typeface="Arial" pitchFamily="34" charset="0"/>
              </a:rPr>
              <a:t>- furt</a:t>
            </a:r>
            <a:r>
              <a:rPr kumimoji="0" lang="it-IT" sz="900" b="0" i="0" u="none" strike="noStrike" cap="none" normalizeH="0" baseline="0" dirty="0" smtClean="0">
                <a:ln>
                  <a:noFill/>
                </a:ln>
                <a:solidFill>
                  <a:schemeClr val="tx1"/>
                </a:solidFill>
                <a:effectLst/>
                <a:latin typeface="Arial" pitchFamily="34" charset="0"/>
                <a:cs typeface="Arial" pitchFamily="34" charset="0"/>
              </a:rPr>
              <a:t>                                                        =     3</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0" i="0" u="none" strike="noStrike" cap="none" normalizeH="0" baseline="0" dirty="0" smtClean="0">
                <a:ln>
                  <a:noFill/>
                </a:ln>
                <a:solidFill>
                  <a:schemeClr val="tx1"/>
                </a:solidFill>
                <a:effectLst/>
                <a:latin typeface="Arial" pitchFamily="34" charset="0"/>
                <a:cs typeface="Arial" pitchFamily="34" charset="0"/>
              </a:rPr>
              <a:t>         - distrugere                                              =     2</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0" i="0" u="none" strike="noStrike" cap="none" normalizeH="0" baseline="0" dirty="0" smtClean="0">
                <a:ln>
                  <a:noFill/>
                </a:ln>
                <a:solidFill>
                  <a:schemeClr val="tx1"/>
                </a:solidFill>
                <a:effectLst/>
                <a:latin typeface="Arial" pitchFamily="34" charset="0"/>
                <a:cs typeface="Arial" pitchFamily="34" charset="0"/>
              </a:rPr>
              <a:t>          </a:t>
            </a:r>
            <a:r>
              <a:rPr kumimoji="0" lang="it-IT" sz="900" b="0" i="1" u="none" strike="noStrike" cap="none" normalizeH="0" baseline="0" dirty="0" smtClean="0">
                <a:ln>
                  <a:noFill/>
                </a:ln>
                <a:solidFill>
                  <a:schemeClr val="tx1"/>
                </a:solidFill>
                <a:effectLst/>
                <a:latin typeface="Arial" pitchFamily="34" charset="0"/>
                <a:cs typeface="Arial" pitchFamily="34" charset="0"/>
              </a:rPr>
              <a:t>- inselaciune</a:t>
            </a:r>
            <a:r>
              <a:rPr kumimoji="0" lang="it-IT" sz="900" b="0" i="0" u="none" strike="noStrike" cap="none" normalizeH="0" baseline="0" dirty="0" smtClean="0">
                <a:ln>
                  <a:noFill/>
                </a:ln>
                <a:solidFill>
                  <a:schemeClr val="tx1"/>
                </a:solidFill>
                <a:effectLst/>
                <a:latin typeface="Arial" pitchFamily="34" charset="0"/>
                <a:cs typeface="Arial" pitchFamily="34" charset="0"/>
              </a:rPr>
              <a:t>                                           =     1</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1" i="0" u="none" strike="noStrike" cap="none" normalizeH="0" baseline="0" dirty="0" smtClean="0">
                <a:ln>
                  <a:noFill/>
                </a:ln>
                <a:solidFill>
                  <a:schemeClr val="tx1"/>
                </a:solidFill>
                <a:effectLst/>
                <a:latin typeface="Arial" pitchFamily="34" charset="0"/>
                <a:cs typeface="Arial" pitchFamily="34" charset="0"/>
              </a:rPr>
              <a:t>         Contraventii aplicate                            = 2.377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1" i="0" u="none" strike="noStrike" cap="none" normalizeH="0" baseline="0" dirty="0" smtClean="0">
                <a:ln>
                  <a:noFill/>
                </a:ln>
                <a:solidFill>
                  <a:schemeClr val="tx1"/>
                </a:solidFill>
                <a:effectLst/>
                <a:latin typeface="Arial" pitchFamily="34" charset="0"/>
                <a:cs typeface="Arial" pitchFamily="34" charset="0"/>
              </a:rPr>
              <a:t>          Valoare contraventii                   = 185.060  lei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1" i="0" u="none" strike="noStrike" cap="none" normalizeH="0" baseline="0" dirty="0" smtClean="0">
                <a:ln>
                  <a:noFill/>
                </a:ln>
                <a:solidFill>
                  <a:schemeClr val="tx1"/>
                </a:solidFill>
                <a:effectLst/>
                <a:latin typeface="Arial" pitchFamily="34" charset="0"/>
                <a:cs typeface="Arial" pitchFamily="34" charset="0"/>
              </a:rPr>
              <a:t>          - Legea 61/1991, </a:t>
            </a:r>
            <a:r>
              <a:rPr kumimoji="0" lang="en-US" sz="900" b="1" i="0" u="none" strike="noStrike" cap="none" normalizeH="0" baseline="0" dirty="0" err="1" smtClean="0">
                <a:ln>
                  <a:noFill/>
                </a:ln>
                <a:solidFill>
                  <a:schemeClr val="tx1"/>
                </a:solidFill>
                <a:effectLst/>
                <a:latin typeface="Arial" pitchFamily="34" charset="0"/>
                <a:cs typeface="Arial" pitchFamily="34" charset="0"/>
              </a:rPr>
              <a:t>privind</a:t>
            </a:r>
            <a:r>
              <a:rPr kumimoji="0" lang="en-US" sz="900" b="1" i="0" u="none" strike="noStrike" cap="none" normalizeH="0" baseline="0" dirty="0" smtClean="0">
                <a:ln>
                  <a:noFill/>
                </a:ln>
                <a:solidFill>
                  <a:schemeClr val="tx1"/>
                </a:solidFill>
                <a:effectLst/>
                <a:latin typeface="Arial" pitchFamily="34" charset="0"/>
                <a:cs typeface="Arial" pitchFamily="34" charset="0"/>
              </a:rPr>
              <a:t>  </a:t>
            </a:r>
            <a:r>
              <a:rPr kumimoji="0" lang="en-US" sz="900" b="1" i="0" u="none" strike="noStrike" cap="none" normalizeH="0" baseline="0" dirty="0" err="1" smtClean="0">
                <a:ln>
                  <a:noFill/>
                </a:ln>
                <a:solidFill>
                  <a:schemeClr val="tx1"/>
                </a:solidFill>
                <a:effectLst/>
                <a:latin typeface="Arial" pitchFamily="34" charset="0"/>
                <a:cs typeface="Arial" pitchFamily="34" charset="0"/>
              </a:rPr>
              <a:t>sanctionarea</a:t>
            </a:r>
            <a:r>
              <a:rPr kumimoji="0" lang="en-US" sz="900" b="1" i="0" u="none" strike="noStrike" cap="none" normalizeH="0" baseline="0" dirty="0" smtClean="0">
                <a:ln>
                  <a:noFill/>
                </a:ln>
                <a:solidFill>
                  <a:schemeClr val="tx1"/>
                </a:solidFill>
                <a:effectLst/>
                <a:latin typeface="Arial" pitchFamily="34" charset="0"/>
                <a:cs typeface="Arial" pitchFamily="34" charset="0"/>
              </a:rPr>
              <a:t> </a:t>
            </a:r>
            <a:r>
              <a:rPr kumimoji="0" lang="en-US" sz="900" b="1" i="0" u="none" strike="noStrike" cap="none" normalizeH="0" baseline="0" dirty="0" err="1" smtClean="0">
                <a:ln>
                  <a:noFill/>
                </a:ln>
                <a:solidFill>
                  <a:schemeClr val="tx1"/>
                </a:solidFill>
                <a:effectLst/>
                <a:latin typeface="Arial" pitchFamily="34" charset="0"/>
                <a:cs typeface="Arial" pitchFamily="34" charset="0"/>
              </a:rPr>
              <a:t>faptelor</a:t>
            </a:r>
            <a:r>
              <a:rPr kumimoji="0" lang="en-US" sz="900" b="1" i="0" u="none" strike="noStrike" cap="none" normalizeH="0" baseline="0" dirty="0" smtClean="0">
                <a:ln>
                  <a:noFill/>
                </a:ln>
                <a:solidFill>
                  <a:schemeClr val="tx1"/>
                </a:solidFill>
                <a:effectLst/>
                <a:latin typeface="Arial" pitchFamily="34" charset="0"/>
                <a:cs typeface="Arial" pitchFamily="34" charset="0"/>
              </a:rPr>
              <a:t> de </a:t>
            </a:r>
            <a:r>
              <a:rPr kumimoji="0" lang="en-US" sz="900" b="1" i="0" u="none" strike="noStrike" cap="none" normalizeH="0" baseline="0" dirty="0" err="1" smtClean="0">
                <a:ln>
                  <a:noFill/>
                </a:ln>
                <a:solidFill>
                  <a:schemeClr val="tx1"/>
                </a:solidFill>
                <a:effectLst/>
                <a:latin typeface="Arial" pitchFamily="34" charset="0"/>
                <a:cs typeface="Arial" pitchFamily="34" charset="0"/>
              </a:rPr>
              <a:t>incalcare</a:t>
            </a:r>
            <a:r>
              <a:rPr kumimoji="0" lang="en-US" sz="900" b="1" i="0" u="none" strike="noStrike" cap="none" normalizeH="0" baseline="0" dirty="0" smtClean="0">
                <a:ln>
                  <a:noFill/>
                </a:ln>
                <a:solidFill>
                  <a:schemeClr val="tx1"/>
                </a:solidFill>
                <a:effectLst/>
                <a:latin typeface="Arial" pitchFamily="34" charset="0"/>
                <a:cs typeface="Arial" pitchFamily="34" charset="0"/>
              </a:rPr>
              <a:t>  a </a:t>
            </a:r>
            <a:r>
              <a:rPr kumimoji="0" lang="en-US" sz="900" b="1" i="0" u="none" strike="noStrike" cap="none" normalizeH="0" baseline="0" dirty="0" err="1" smtClean="0">
                <a:ln>
                  <a:noFill/>
                </a:ln>
                <a:solidFill>
                  <a:schemeClr val="tx1"/>
                </a:solidFill>
                <a:effectLst/>
                <a:latin typeface="Arial" pitchFamily="34" charset="0"/>
                <a:cs typeface="Arial" pitchFamily="34" charset="0"/>
              </a:rPr>
              <a:t>unor</a:t>
            </a:r>
            <a:r>
              <a:rPr kumimoji="0" lang="en-US" sz="900" b="1" i="0" u="none" strike="noStrike" cap="none" normalizeH="0" baseline="0" dirty="0" smtClean="0">
                <a:ln>
                  <a:noFill/>
                </a:ln>
                <a:solidFill>
                  <a:schemeClr val="tx1"/>
                </a:solidFill>
                <a:effectLst/>
                <a:latin typeface="Arial" pitchFamily="34" charset="0"/>
                <a:cs typeface="Arial" pitchFamily="34" charset="0"/>
              </a:rPr>
              <a:t> </a:t>
            </a:r>
            <a:r>
              <a:rPr kumimoji="0" lang="en-US" sz="900" b="1" i="0" u="none" strike="noStrike" cap="none" normalizeH="0" baseline="0" dirty="0" err="1" smtClean="0">
                <a:ln>
                  <a:noFill/>
                </a:ln>
                <a:solidFill>
                  <a:schemeClr val="tx1"/>
                </a:solidFill>
                <a:effectLst/>
                <a:latin typeface="Arial" pitchFamily="34" charset="0"/>
                <a:cs typeface="Arial" pitchFamily="34" charset="0"/>
              </a:rPr>
              <a:t>norme</a:t>
            </a:r>
            <a:r>
              <a:rPr kumimoji="0" lang="en-US" sz="900" b="1" i="0" u="none" strike="noStrike" cap="none" normalizeH="0" baseline="0" dirty="0" smtClean="0">
                <a:ln>
                  <a:noFill/>
                </a:ln>
                <a:solidFill>
                  <a:schemeClr val="tx1"/>
                </a:solidFill>
                <a:effectLst/>
                <a:latin typeface="Arial" pitchFamily="34" charset="0"/>
                <a:cs typeface="Arial" pitchFamily="34" charset="0"/>
              </a:rPr>
              <a:t> de </a:t>
            </a:r>
            <a:r>
              <a:rPr kumimoji="0" lang="en-US" sz="900" b="1" i="0" u="none" strike="noStrike" cap="none" normalizeH="0" baseline="0" dirty="0" err="1" smtClean="0">
                <a:ln>
                  <a:noFill/>
                </a:ln>
                <a:solidFill>
                  <a:schemeClr val="tx1"/>
                </a:solidFill>
                <a:effectLst/>
                <a:latin typeface="Arial" pitchFamily="34" charset="0"/>
                <a:cs typeface="Arial" pitchFamily="34" charset="0"/>
              </a:rPr>
              <a:t>convietuire</a:t>
            </a:r>
            <a:r>
              <a:rPr kumimoji="0" lang="en-US" sz="900" b="1" i="0" u="none" strike="noStrike" cap="none" normalizeH="0" baseline="0" dirty="0" smtClean="0">
                <a:ln>
                  <a:noFill/>
                </a:ln>
                <a:solidFill>
                  <a:schemeClr val="tx1"/>
                </a:solidFill>
                <a:effectLst/>
                <a:latin typeface="Arial" pitchFamily="34" charset="0"/>
                <a:cs typeface="Arial" pitchFamily="34" charset="0"/>
              </a:rPr>
              <a:t> </a:t>
            </a:r>
            <a:r>
              <a:rPr kumimoji="0" lang="en-US" sz="900" b="1" i="0" u="none" strike="noStrike" cap="none" normalizeH="0" baseline="0" dirty="0" err="1" smtClean="0">
                <a:ln>
                  <a:noFill/>
                </a:ln>
                <a:solidFill>
                  <a:schemeClr val="tx1"/>
                </a:solidFill>
                <a:effectLst/>
                <a:latin typeface="Arial" pitchFamily="34" charset="0"/>
                <a:cs typeface="Arial" pitchFamily="34" charset="0"/>
              </a:rPr>
              <a:t>sociala</a:t>
            </a:r>
            <a:r>
              <a:rPr kumimoji="0" lang="en-US" sz="900" b="1" i="0" u="none" strike="noStrike" cap="none" normalizeH="0" baseline="0" dirty="0" smtClean="0">
                <a:ln>
                  <a:noFill/>
                </a:ln>
                <a:solidFill>
                  <a:schemeClr val="tx1"/>
                </a:solidFill>
                <a:effectLst/>
                <a:latin typeface="Arial" pitchFamily="34" charset="0"/>
                <a:cs typeface="Arial" pitchFamily="34" charset="0"/>
              </a:rPr>
              <a:t>  </a:t>
            </a:r>
            <a:r>
              <a:rPr kumimoji="0" lang="it-IT" sz="900" b="1" i="0" u="none" strike="noStrike" cap="none" normalizeH="0" baseline="0" dirty="0" smtClean="0">
                <a:ln>
                  <a:noFill/>
                </a:ln>
                <a:solidFill>
                  <a:schemeClr val="tx1"/>
                </a:solidFill>
                <a:effectLst/>
                <a:latin typeface="Arial" pitchFamily="34" charset="0"/>
                <a:cs typeface="Arial" pitchFamily="34" charset="0"/>
              </a:rPr>
              <a:t>= 1.575     </a:t>
            </a:r>
            <a:endParaRPr kumimoji="0" lang="en-US" sz="9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1" i="0" u="none" strike="noStrike" cap="none" normalizeH="0" baseline="0" dirty="0" smtClean="0">
                <a:ln>
                  <a:noFill/>
                </a:ln>
                <a:solidFill>
                  <a:schemeClr val="tx1"/>
                </a:solidFill>
                <a:effectLst/>
                <a:latin typeface="Arial" pitchFamily="34" charset="0"/>
                <a:cs typeface="Arial" pitchFamily="34" charset="0"/>
              </a:rPr>
              <a:t>          </a:t>
            </a:r>
            <a:r>
              <a:rPr kumimoji="0" lang="it-IT" sz="900" b="0" i="0" u="none" strike="noStrike" cap="none" normalizeH="0" baseline="0" dirty="0" smtClean="0">
                <a:ln>
                  <a:noFill/>
                </a:ln>
                <a:solidFill>
                  <a:schemeClr val="tx1"/>
                </a:solidFill>
                <a:effectLst/>
                <a:latin typeface="Arial" pitchFamily="34" charset="0"/>
                <a:cs typeface="Arial" pitchFamily="34" charset="0"/>
              </a:rPr>
              <a:t>- </a:t>
            </a:r>
            <a:r>
              <a:rPr kumimoji="0" lang="it-IT" sz="900" b="0" i="1" u="none" strike="noStrike" cap="none" normalizeH="0" baseline="0" dirty="0" smtClean="0">
                <a:ln>
                  <a:noFill/>
                </a:ln>
                <a:solidFill>
                  <a:schemeClr val="tx1"/>
                </a:solidFill>
                <a:effectLst/>
                <a:latin typeface="Arial" pitchFamily="34" charset="0"/>
                <a:cs typeface="Arial" pitchFamily="34" charset="0"/>
              </a:rPr>
              <a:t>proferarea de injurii                             =    106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0" i="1" u="none" strike="noStrike" cap="none" normalizeH="0" baseline="0" dirty="0" smtClean="0">
                <a:ln>
                  <a:noFill/>
                </a:ln>
                <a:solidFill>
                  <a:schemeClr val="tx1"/>
                </a:solidFill>
                <a:effectLst/>
                <a:latin typeface="Arial" pitchFamily="34" charset="0"/>
                <a:cs typeface="Arial" pitchFamily="34" charset="0"/>
              </a:rPr>
              <a:t>          - apelarea la mila publica                      = 1.084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0" i="1" u="none" strike="noStrike" cap="none" normalizeH="0" baseline="0" dirty="0" smtClean="0">
                <a:ln>
                  <a:noFill/>
                </a:ln>
                <a:solidFill>
                  <a:schemeClr val="tx1"/>
                </a:solidFill>
                <a:effectLst/>
                <a:latin typeface="Arial" pitchFamily="34" charset="0"/>
                <a:cs typeface="Arial" pitchFamily="34" charset="0"/>
              </a:rPr>
              <a:t>          - consum alcool in loc nepermis           =    200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0" i="1" u="none" strike="noStrike" cap="none" normalizeH="0" baseline="0" dirty="0" smtClean="0">
                <a:ln>
                  <a:noFill/>
                </a:ln>
                <a:solidFill>
                  <a:schemeClr val="tx1"/>
                </a:solidFill>
                <a:effectLst/>
                <a:latin typeface="Arial" pitchFamily="34" charset="0"/>
                <a:cs typeface="Arial" pitchFamily="34" charset="0"/>
              </a:rPr>
              <a:t>          - tulburarea ordinii si linistii publice       =      50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0" i="1" u="none" strike="noStrike" cap="none" normalizeH="0" baseline="0" dirty="0" smtClean="0">
                <a:ln>
                  <a:noFill/>
                </a:ln>
                <a:solidFill>
                  <a:schemeClr val="tx1"/>
                </a:solidFill>
                <a:effectLst/>
                <a:latin typeface="Arial" pitchFamily="34" charset="0"/>
                <a:cs typeface="Arial" pitchFamily="34" charset="0"/>
              </a:rPr>
              <a:t>          - provocari de scandal                          =      39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0" i="1" u="none" strike="noStrike" cap="none" normalizeH="0" baseline="0" dirty="0" smtClean="0">
                <a:ln>
                  <a:noFill/>
                </a:ln>
                <a:solidFill>
                  <a:schemeClr val="tx1"/>
                </a:solidFill>
                <a:effectLst/>
                <a:latin typeface="Arial" pitchFamily="34" charset="0"/>
                <a:cs typeface="Arial" pitchFamily="34" charset="0"/>
              </a:rPr>
              <a:t>          - nesupravegherea minorilor                =      63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0" i="1" u="none" strike="noStrike" cap="none" normalizeH="0" baseline="0" dirty="0" smtClean="0">
                <a:ln>
                  <a:noFill/>
                </a:ln>
                <a:solidFill>
                  <a:schemeClr val="tx1"/>
                </a:solidFill>
                <a:effectLst/>
                <a:latin typeface="Arial" pitchFamily="34" charset="0"/>
                <a:cs typeface="Arial" pitchFamily="34" charset="0"/>
              </a:rPr>
              <a:t>          - altele                                                  =      33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1" i="0" u="none" strike="noStrike" cap="none" normalizeH="0" baseline="0" dirty="0" smtClean="0">
                <a:ln>
                  <a:noFill/>
                </a:ln>
                <a:solidFill>
                  <a:schemeClr val="tx1"/>
                </a:solidFill>
                <a:effectLst/>
                <a:latin typeface="Arial" pitchFamily="34" charset="0"/>
                <a:cs typeface="Arial" pitchFamily="34" charset="0"/>
              </a:rPr>
              <a:t>  - HCL 7/2010, </a:t>
            </a:r>
            <a:r>
              <a:rPr kumimoji="0" lang="en-US" sz="900" b="1" i="0" u="none" strike="noStrike" cap="none" normalizeH="0" baseline="0" dirty="0" err="1" smtClean="0">
                <a:ln>
                  <a:noFill/>
                </a:ln>
                <a:solidFill>
                  <a:schemeClr val="tx1"/>
                </a:solidFill>
                <a:effectLst/>
                <a:latin typeface="Arial" pitchFamily="34" charset="0"/>
                <a:cs typeface="Arial" pitchFamily="34" charset="0"/>
              </a:rPr>
              <a:t>privind</a:t>
            </a:r>
            <a:r>
              <a:rPr kumimoji="0" lang="en-US" sz="900" b="1" i="0" u="none" strike="noStrike" cap="none" normalizeH="0" baseline="0" dirty="0" smtClean="0">
                <a:ln>
                  <a:noFill/>
                </a:ln>
                <a:solidFill>
                  <a:schemeClr val="tx1"/>
                </a:solidFill>
                <a:effectLst/>
                <a:latin typeface="Arial" pitchFamily="34" charset="0"/>
                <a:cs typeface="Arial" pitchFamily="34" charset="0"/>
              </a:rPr>
              <a:t> </a:t>
            </a:r>
            <a:r>
              <a:rPr kumimoji="0" lang="en-US" sz="900" b="1" i="0" u="none" strike="noStrike" cap="none" normalizeH="0" baseline="0" dirty="0" err="1" smtClean="0">
                <a:ln>
                  <a:noFill/>
                </a:ln>
                <a:solidFill>
                  <a:schemeClr val="tx1"/>
                </a:solidFill>
                <a:effectLst/>
                <a:latin typeface="Arial" pitchFamily="34" charset="0"/>
                <a:cs typeface="Arial" pitchFamily="34" charset="0"/>
              </a:rPr>
              <a:t>normele</a:t>
            </a:r>
            <a:r>
              <a:rPr kumimoji="0" lang="en-US" sz="900" b="1" i="0" u="none" strike="noStrike" cap="none" normalizeH="0" baseline="0" dirty="0" smtClean="0">
                <a:ln>
                  <a:noFill/>
                </a:ln>
                <a:solidFill>
                  <a:schemeClr val="tx1"/>
                </a:solidFill>
                <a:effectLst/>
                <a:latin typeface="Arial" pitchFamily="34" charset="0"/>
                <a:cs typeface="Arial" pitchFamily="34" charset="0"/>
              </a:rPr>
              <a:t> de  </a:t>
            </a:r>
            <a:r>
              <a:rPr kumimoji="0" lang="en-US" sz="900" b="1" i="0" u="none" strike="noStrike" cap="none" normalizeH="0" baseline="0" dirty="0" err="1" smtClean="0">
                <a:ln>
                  <a:noFill/>
                </a:ln>
                <a:solidFill>
                  <a:schemeClr val="tx1"/>
                </a:solidFill>
                <a:effectLst/>
                <a:latin typeface="Arial" pitchFamily="34" charset="0"/>
                <a:cs typeface="Arial" pitchFamily="34" charset="0"/>
              </a:rPr>
              <a:t>gospodarire</a:t>
            </a:r>
            <a:r>
              <a:rPr kumimoji="0" lang="en-US" sz="900" b="1" i="0" u="none" strike="noStrike" cap="none" normalizeH="0" baseline="0" dirty="0" smtClean="0">
                <a:ln>
                  <a:noFill/>
                </a:ln>
                <a:solidFill>
                  <a:schemeClr val="tx1"/>
                </a:solidFill>
                <a:effectLst/>
                <a:latin typeface="Arial" pitchFamily="34" charset="0"/>
                <a:cs typeface="Arial" pitchFamily="34" charset="0"/>
              </a:rPr>
              <a:t>, </a:t>
            </a:r>
            <a:r>
              <a:rPr kumimoji="0" lang="en-US" sz="900" b="1" i="0" u="none" strike="noStrike" cap="none" normalizeH="0" baseline="0" dirty="0" err="1" smtClean="0">
                <a:ln>
                  <a:noFill/>
                </a:ln>
                <a:solidFill>
                  <a:schemeClr val="tx1"/>
                </a:solidFill>
                <a:effectLst/>
                <a:latin typeface="Arial" pitchFamily="34" charset="0"/>
                <a:cs typeface="Arial" pitchFamily="34" charset="0"/>
              </a:rPr>
              <a:t>intretinere</a:t>
            </a:r>
            <a:r>
              <a:rPr kumimoji="0" lang="en-US" sz="900" b="1" i="0" u="none" strike="noStrike" cap="none" normalizeH="0" baseline="0" dirty="0" smtClean="0">
                <a:ln>
                  <a:noFill/>
                </a:ln>
                <a:solidFill>
                  <a:schemeClr val="tx1"/>
                </a:solidFill>
                <a:effectLst/>
                <a:latin typeface="Arial" pitchFamily="34" charset="0"/>
                <a:cs typeface="Arial" pitchFamily="34" charset="0"/>
              </a:rPr>
              <a:t>, </a:t>
            </a:r>
            <a:r>
              <a:rPr kumimoji="0" lang="en-US" sz="900" b="1" i="0" u="none" strike="noStrike" cap="none" normalizeH="0" baseline="0" dirty="0" err="1" smtClean="0">
                <a:ln>
                  <a:noFill/>
                </a:ln>
                <a:solidFill>
                  <a:schemeClr val="tx1"/>
                </a:solidFill>
                <a:effectLst/>
                <a:latin typeface="Arial" pitchFamily="34" charset="0"/>
                <a:cs typeface="Arial" pitchFamily="34" charset="0"/>
              </a:rPr>
              <a:t>curatenie</a:t>
            </a:r>
            <a:r>
              <a:rPr kumimoji="0" lang="en-US" sz="900" b="1" i="0" u="none" strike="noStrike" cap="none" normalizeH="0" baseline="0" dirty="0" smtClean="0">
                <a:ln>
                  <a:noFill/>
                </a:ln>
                <a:solidFill>
                  <a:schemeClr val="tx1"/>
                </a:solidFill>
                <a:effectLst/>
                <a:latin typeface="Arial" pitchFamily="34" charset="0"/>
                <a:cs typeface="Arial" pitchFamily="34" charset="0"/>
              </a:rPr>
              <a:t> </a:t>
            </a:r>
            <a:r>
              <a:rPr kumimoji="0" lang="en-US" sz="900" b="1" i="0" u="none" strike="noStrike" cap="none" normalizeH="0" baseline="0" dirty="0" err="1" smtClean="0">
                <a:ln>
                  <a:noFill/>
                </a:ln>
                <a:solidFill>
                  <a:schemeClr val="tx1"/>
                </a:solidFill>
                <a:effectLst/>
                <a:latin typeface="Arial" pitchFamily="34" charset="0"/>
                <a:cs typeface="Arial" pitchFamily="34" charset="0"/>
              </a:rPr>
              <a:t>si</a:t>
            </a:r>
            <a:r>
              <a:rPr kumimoji="0" lang="en-US" sz="900" b="1" i="0" u="none" strike="noStrike" cap="none" normalizeH="0" baseline="0" dirty="0" smtClean="0">
                <a:ln>
                  <a:noFill/>
                </a:ln>
                <a:solidFill>
                  <a:schemeClr val="tx1"/>
                </a:solidFill>
                <a:effectLst/>
                <a:latin typeface="Arial" pitchFamily="34" charset="0"/>
                <a:cs typeface="Arial" pitchFamily="34" charset="0"/>
              </a:rPr>
              <a:t> </a:t>
            </a:r>
            <a:r>
              <a:rPr kumimoji="0" lang="en-US" sz="900" b="1" i="0" u="none" strike="noStrike" cap="none" normalizeH="0" baseline="0" dirty="0" err="1" smtClean="0">
                <a:ln>
                  <a:noFill/>
                </a:ln>
                <a:solidFill>
                  <a:schemeClr val="tx1"/>
                </a:solidFill>
                <a:effectLst/>
                <a:latin typeface="Arial" pitchFamily="34" charset="0"/>
                <a:cs typeface="Arial" pitchFamily="34" charset="0"/>
              </a:rPr>
              <a:t>estetica</a:t>
            </a:r>
            <a:r>
              <a:rPr kumimoji="0" lang="en-US" sz="900" b="1" i="0" u="none" strike="noStrike" cap="none" normalizeH="0" baseline="0" dirty="0" smtClean="0">
                <a:ln>
                  <a:noFill/>
                </a:ln>
                <a:solidFill>
                  <a:schemeClr val="tx1"/>
                </a:solidFill>
                <a:effectLst/>
                <a:latin typeface="Arial" pitchFamily="34" charset="0"/>
                <a:cs typeface="Arial" pitchFamily="34" charset="0"/>
              </a:rPr>
              <a:t>    </a:t>
            </a:r>
            <a:r>
              <a:rPr kumimoji="0" lang="it-IT" sz="900" b="1" i="0" u="none" strike="noStrike" cap="none" normalizeH="0" baseline="0" dirty="0" smtClean="0">
                <a:ln>
                  <a:noFill/>
                </a:ln>
                <a:solidFill>
                  <a:schemeClr val="tx1"/>
                </a:solidFill>
                <a:effectLst/>
                <a:latin typeface="Arial" pitchFamily="34" charset="0"/>
                <a:cs typeface="Arial" pitchFamily="34" charset="0"/>
              </a:rPr>
              <a:t>                  	               = 256 </a:t>
            </a:r>
            <a:endParaRPr kumimoji="0" lang="en-US" sz="9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1" i="0" u="none" strike="noStrike" cap="none" normalizeH="0" baseline="0" dirty="0" smtClean="0">
                <a:ln>
                  <a:noFill/>
                </a:ln>
                <a:solidFill>
                  <a:schemeClr val="tx1"/>
                </a:solidFill>
                <a:effectLst/>
                <a:latin typeface="Arial" pitchFamily="34" charset="0"/>
                <a:cs typeface="Arial" pitchFamily="34" charset="0"/>
              </a:rPr>
              <a:t> - OUG 97/2005, </a:t>
            </a:r>
            <a:r>
              <a:rPr kumimoji="0" lang="en-US" sz="900" b="1" i="0" u="none" strike="noStrike" cap="none" normalizeH="0" baseline="0" dirty="0" err="1" smtClean="0">
                <a:ln>
                  <a:noFill/>
                </a:ln>
                <a:solidFill>
                  <a:schemeClr val="tx1"/>
                </a:solidFill>
                <a:effectLst/>
                <a:latin typeface="Arial" pitchFamily="34" charset="0"/>
                <a:cs typeface="Arial" pitchFamily="34" charset="0"/>
              </a:rPr>
              <a:t>privind</a:t>
            </a:r>
            <a:r>
              <a:rPr kumimoji="0" lang="en-US" sz="900" b="1" i="0" u="none" strike="noStrike" cap="none" normalizeH="0" baseline="0" dirty="0" smtClean="0">
                <a:ln>
                  <a:noFill/>
                </a:ln>
                <a:solidFill>
                  <a:schemeClr val="tx1"/>
                </a:solidFill>
                <a:effectLst/>
                <a:latin typeface="Arial" pitchFamily="34" charset="0"/>
                <a:cs typeface="Arial" pitchFamily="34" charset="0"/>
              </a:rPr>
              <a:t> </a:t>
            </a:r>
            <a:r>
              <a:rPr kumimoji="0" lang="en-US" sz="900" b="1" i="0" u="none" strike="noStrike" cap="none" normalizeH="0" baseline="0" dirty="0" err="1" smtClean="0">
                <a:ln>
                  <a:noFill/>
                </a:ln>
                <a:solidFill>
                  <a:schemeClr val="tx1"/>
                </a:solidFill>
                <a:effectLst/>
                <a:latin typeface="Arial" pitchFamily="34" charset="0"/>
                <a:cs typeface="Arial" pitchFamily="34" charset="0"/>
              </a:rPr>
              <a:t>actele</a:t>
            </a:r>
            <a:r>
              <a:rPr kumimoji="0" lang="en-US" sz="900" b="1" i="0" u="none" strike="noStrike" cap="none" normalizeH="0" baseline="0" dirty="0" smtClean="0">
                <a:ln>
                  <a:noFill/>
                </a:ln>
                <a:solidFill>
                  <a:schemeClr val="tx1"/>
                </a:solidFill>
                <a:effectLst/>
                <a:latin typeface="Arial" pitchFamily="34" charset="0"/>
                <a:cs typeface="Arial" pitchFamily="34" charset="0"/>
              </a:rPr>
              <a:t> de </a:t>
            </a:r>
            <a:r>
              <a:rPr kumimoji="0" lang="en-US" sz="900" b="1" i="0" u="none" strike="noStrike" cap="none" normalizeH="0" baseline="0" dirty="0" err="1" smtClean="0">
                <a:ln>
                  <a:noFill/>
                </a:ln>
                <a:solidFill>
                  <a:schemeClr val="tx1"/>
                </a:solidFill>
                <a:effectLst/>
                <a:latin typeface="Arial" pitchFamily="34" charset="0"/>
                <a:cs typeface="Arial" pitchFamily="34" charset="0"/>
              </a:rPr>
              <a:t>identitate</a:t>
            </a:r>
            <a:r>
              <a:rPr kumimoji="0" lang="it-IT" sz="900" b="1" i="0" u="none" strike="noStrike" cap="none" normalizeH="0" baseline="0" dirty="0" smtClean="0">
                <a:ln>
                  <a:noFill/>
                </a:ln>
                <a:solidFill>
                  <a:schemeClr val="tx1"/>
                </a:solidFill>
                <a:effectLst/>
                <a:latin typeface="Arial" pitchFamily="34" charset="0"/>
                <a:cs typeface="Arial" pitchFamily="34" charset="0"/>
              </a:rPr>
              <a:t>    = 531</a:t>
            </a:r>
          </a:p>
          <a:p>
            <a:pPr marL="0" marR="0" lvl="0" indent="0" algn="l" defTabSz="914400" rtl="0" eaLnBrk="1" fontAlgn="base" latinLnBrk="0" hangingPunct="1">
              <a:lnSpc>
                <a:spcPct val="100000"/>
              </a:lnSpc>
              <a:spcBef>
                <a:spcPct val="0"/>
              </a:spcBef>
              <a:spcAft>
                <a:spcPts val="1000"/>
              </a:spcAft>
              <a:buClrTx/>
              <a:buSzTx/>
              <a:buFontTx/>
              <a:buChar char="-"/>
              <a:tabLst/>
            </a:pPr>
            <a:r>
              <a:rPr kumimoji="0" lang="it-IT" sz="900" b="1" i="0" u="none" strike="noStrike" cap="none" normalizeH="0" baseline="0" dirty="0" smtClean="0">
                <a:ln>
                  <a:noFill/>
                </a:ln>
                <a:solidFill>
                  <a:schemeClr val="tx1"/>
                </a:solidFill>
                <a:effectLst/>
                <a:latin typeface="Arial" pitchFamily="34" charset="0"/>
                <a:cs typeface="Arial" pitchFamily="34" charset="0"/>
              </a:rPr>
              <a:t>Legea 349/2002, privind fumatul in loc public= 15</a:t>
            </a:r>
          </a:p>
          <a:p>
            <a:pPr marL="0" marR="0" lvl="0" indent="0" algn="l" defTabSz="914400" rtl="0" eaLnBrk="1" fontAlgn="base" latinLnBrk="0" hangingPunct="1">
              <a:lnSpc>
                <a:spcPct val="100000"/>
              </a:lnSpc>
              <a:spcBef>
                <a:spcPct val="0"/>
              </a:spcBef>
              <a:spcAft>
                <a:spcPts val="1000"/>
              </a:spcAft>
              <a:buClrTx/>
              <a:buSzTx/>
              <a:buFontTx/>
              <a:buChar char="-"/>
              <a:tabLst/>
            </a:pPr>
            <a:r>
              <a:rPr kumimoji="0" lang="it-IT" sz="900" b="1" i="0" u="none" strike="noStrike" cap="none" normalizeH="0" baseline="0" dirty="0" smtClean="0">
                <a:ln>
                  <a:noFill/>
                </a:ln>
                <a:solidFill>
                  <a:schemeClr val="tx1"/>
                </a:solidFill>
                <a:effectLst/>
                <a:latin typeface="Arial" pitchFamily="34" charset="0"/>
                <a:cs typeface="Arial" pitchFamily="34" charset="0"/>
              </a:rPr>
              <a:t>         Actiuni executate pe linie de cersetori, absenteism scolar si legalitatea domicilierii  =    24</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1" i="0" u="none" strike="noStrike" cap="none" normalizeH="0" baseline="0" dirty="0" smtClean="0">
                <a:ln>
                  <a:noFill/>
                </a:ln>
                <a:solidFill>
                  <a:schemeClr val="tx1"/>
                </a:solidFill>
                <a:effectLst/>
                <a:latin typeface="Arial" pitchFamily="34" charset="0"/>
                <a:cs typeface="Arial" pitchFamily="34" charset="0"/>
              </a:rPr>
              <a:t>         Persoane legitimate                             = 11.480</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1" i="0" u="none" strike="noStrike" cap="none" normalizeH="0" baseline="0" dirty="0" smtClean="0">
                <a:ln>
                  <a:noFill/>
                </a:ln>
                <a:solidFill>
                  <a:schemeClr val="tx1"/>
                </a:solidFill>
                <a:effectLst/>
                <a:latin typeface="Arial" pitchFamily="34" charset="0"/>
                <a:cs typeface="Arial" pitchFamily="34" charset="0"/>
              </a:rPr>
              <a:t>         Sesizari primite                                    =   1.727</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1" i="0" u="none" strike="noStrike" cap="none" normalizeH="0" baseline="0" dirty="0" smtClean="0">
                <a:ln>
                  <a:noFill/>
                </a:ln>
                <a:solidFill>
                  <a:schemeClr val="tx1"/>
                </a:solidFill>
                <a:effectLst/>
                <a:latin typeface="Arial" pitchFamily="34" charset="0"/>
                <a:cs typeface="Arial" pitchFamily="34" charset="0"/>
              </a:rPr>
              <a:t>         Masuri de ordine                                  =   1.062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1" i="0" u="none" strike="noStrike" cap="none" normalizeH="0" baseline="0" dirty="0" smtClean="0">
                <a:ln>
                  <a:noFill/>
                </a:ln>
                <a:solidFill>
                  <a:schemeClr val="tx1"/>
                </a:solidFill>
                <a:effectLst/>
                <a:latin typeface="Arial" pitchFamily="34" charset="0"/>
                <a:cs typeface="Arial" pitchFamily="34" charset="0"/>
              </a:rPr>
              <a:t>         Citatii si afisari                                      =     105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1" i="0" u="none" strike="noStrike" cap="none" normalizeH="0" baseline="0" dirty="0" smtClean="0">
                <a:ln>
                  <a:noFill/>
                </a:ln>
                <a:solidFill>
                  <a:schemeClr val="tx1"/>
                </a:solidFill>
                <a:effectLst/>
                <a:latin typeface="Arial" pitchFamily="34" charset="0"/>
                <a:cs typeface="Arial" pitchFamily="34" charset="0"/>
              </a:rPr>
              <a:t>         Mandate de aducere                             =       10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1" i="0" u="none" strike="noStrike" cap="none" normalizeH="0" baseline="0" dirty="0" smtClean="0">
                <a:ln>
                  <a:noFill/>
                </a:ln>
                <a:solidFill>
                  <a:schemeClr val="tx1"/>
                </a:solidFill>
                <a:effectLst/>
                <a:latin typeface="Arial" pitchFamily="34" charset="0"/>
                <a:cs typeface="Arial" pitchFamily="34" charset="0"/>
              </a:rPr>
              <a:t>         Acordari sprijin diferite institutii         =       82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1" i="0" u="none" strike="noStrike" cap="none" normalizeH="0" baseline="0" dirty="0" smtClean="0">
                <a:ln>
                  <a:noFill/>
                </a:ln>
                <a:solidFill>
                  <a:schemeClr val="tx1"/>
                </a:solidFill>
                <a:effectLst/>
                <a:latin typeface="Arial" pitchFamily="34" charset="0"/>
                <a:cs typeface="Arial" pitchFamily="34" charset="0"/>
              </a:rPr>
              <a:t>         Petitii solutionate                                  =     143</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1" i="0" u="none" strike="noStrike" cap="none" normalizeH="0" baseline="0" dirty="0" smtClean="0">
                <a:ln>
                  <a:noFill/>
                </a:ln>
                <a:solidFill>
                  <a:schemeClr val="tx1"/>
                </a:solidFill>
                <a:effectLst/>
                <a:latin typeface="Arial" pitchFamily="34" charset="0"/>
                <a:cs typeface="Arial" pitchFamily="34" charset="0"/>
              </a:rPr>
              <a:t>         Adrese intocmite                                  =       68</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1" i="0" u="none" strike="noStrike" cap="none" normalizeH="0" baseline="0" dirty="0" smtClean="0">
                <a:ln>
                  <a:noFill/>
                </a:ln>
                <a:solidFill>
                  <a:schemeClr val="tx1"/>
                </a:solidFill>
                <a:effectLst/>
                <a:latin typeface="Arial" pitchFamily="34" charset="0"/>
                <a:cs typeface="Arial" pitchFamily="34" charset="0"/>
              </a:rPr>
              <a:t>         Persoane predate la diferite institutii =       54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1" i="0" u="none" strike="noStrike" cap="none" normalizeH="0" baseline="0" dirty="0" smtClean="0">
                <a:ln>
                  <a:noFill/>
                </a:ln>
                <a:solidFill>
                  <a:schemeClr val="tx1"/>
                </a:solidFill>
                <a:effectLst/>
                <a:latin typeface="Arial" pitchFamily="34" charset="0"/>
                <a:cs typeface="Arial" pitchFamily="34" charset="0"/>
              </a:rPr>
              <a:t>         Persoane conduse la sediul politiei   =       67</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1" i="0" u="none" strike="noStrike" cap="none" normalizeH="0" baseline="0" dirty="0" smtClean="0">
                <a:ln>
                  <a:noFill/>
                </a:ln>
                <a:solidFill>
                  <a:schemeClr val="tx1"/>
                </a:solidFill>
                <a:effectLst/>
                <a:latin typeface="Arial" pitchFamily="34" charset="0"/>
                <a:cs typeface="Arial" pitchFamily="34" charset="0"/>
              </a:rPr>
              <a:t>         Sedinte popularizare in scoli              =       10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72" name="Text Box 4"/>
          <p:cNvSpPr txBox="1">
            <a:spLocks noChangeArrowheads="1"/>
          </p:cNvSpPr>
          <p:nvPr/>
        </p:nvSpPr>
        <p:spPr bwMode="auto">
          <a:xfrm>
            <a:off x="838200" y="990600"/>
            <a:ext cx="423862" cy="5715000"/>
          </a:xfrm>
          <a:prstGeom prst="rect">
            <a:avLst/>
          </a:prstGeom>
          <a:solidFill>
            <a:srgbClr val="4F81BD"/>
          </a:solidFill>
          <a:ln w="38100">
            <a:solidFill>
              <a:srgbClr val="F2F2F2"/>
            </a:solidFill>
            <a:miter lim="800000"/>
            <a:headEnd/>
            <a:tailEnd/>
          </a:ln>
          <a:effectLst>
            <a:outerShdw dist="107763" dir="18900000"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I</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N</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D</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I</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C</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A</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T</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O</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R</a:t>
            </a:r>
            <a:endParaRPr kumimoji="0" lang="en-US" sz="1100" b="1" i="0" u="none" strike="noStrike" cap="none" normalizeH="0" baseline="0" dirty="0" smtClean="0">
              <a:ln>
                <a:noFill/>
              </a:ln>
              <a:solidFill>
                <a:srgbClr val="F2F2F2"/>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1" i="0" u="none" strike="noStrike" cap="none" normalizeH="0" baseline="0" dirty="0" smtClean="0">
                <a:ln>
                  <a:noFill/>
                </a:ln>
                <a:solidFill>
                  <a:srgbClr val="F2F2F2"/>
                </a:solidFill>
                <a:effectLst/>
                <a:latin typeface="Calibri" pitchFamily="34" charset="0"/>
                <a:cs typeface="Arial" pitchFamily="34" charset="0"/>
              </a:rPr>
              <a:t>I</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1295400" y="228601"/>
          <a:ext cx="5029200" cy="2286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nvGraphicFramePr>
        <p:xfrm>
          <a:off x="0" y="2895600"/>
          <a:ext cx="4572000" cy="3352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nvGraphicFramePr>
        <p:xfrm>
          <a:off x="4419600" y="2895600"/>
          <a:ext cx="4724400" cy="3352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spd="med">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381000" y="304800"/>
          <a:ext cx="7848600" cy="2590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533400" y="3429000"/>
          <a:ext cx="7848600" cy="2590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split orient="vert" dir="in"/>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501</TotalTime>
  <Words>2225</Words>
  <Application>Microsoft Office PowerPoint</Application>
  <PresentationFormat>On-screen Show (4:3)</PresentationFormat>
  <Paragraphs>445</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            </vt:lpstr>
      <vt:lpstr>Slide 2</vt:lpstr>
      <vt:lpstr>RESURSE UMANE Politia Locala Piatra Neamt </vt:lpstr>
      <vt:lpstr>Slide 4</vt:lpstr>
      <vt:lpstr> Prin HCL nr. 106/24.03.2016 s-a stabilit Planul de ordine si siguranta publica al Politiei Locale Piatra Neamt, in baza caruia s-au delimitat zonele de actiune si itinerariile de patrulare; de asemenea, prin HCL nr. 287/30.09.2015, la propunerea Comisiei de Ordine Publica, s-au stabilit criteriile de evaluare a activitatii Politiei Locale, acestea  fiind: numarul de infractiuni, numarul sanctiunilor contraventionale, numarul de actiuni organizate, eficienta pazei, petitii solutionate, colaborarea cu alte institutii.</vt:lpstr>
      <vt:lpstr>Contraventii constatate</vt:lpstr>
      <vt:lpstr>BIROUL ORDINE PUBLICA FORMAT DIN SEF BIROU SI 46 DE POLITISTI LOCALI (INCLUSIV DISPECERATUL)</vt:lpstr>
      <vt:lpstr>Slide 8</vt:lpstr>
      <vt:lpstr>Slide 9</vt:lpstr>
      <vt:lpstr>Slide 10</vt:lpstr>
      <vt:lpstr>BIROUL PAZA BUNURI   FORMAT DIN SEF BIROU SI 18 AGENTI DE SECURITATE</vt:lpstr>
      <vt:lpstr>BIROUL SIGURANTA RUTIERA FORMAT DIN 6 POLITISTI LOCALI</vt:lpstr>
      <vt:lpstr>Slide 13</vt:lpstr>
      <vt:lpstr>Slide 14</vt:lpstr>
      <vt:lpstr>BIROUL CONTROL  </vt:lpstr>
      <vt:lpstr>1. COMPARTIMENTUL ACTIVITATI COMERCIALE FORMAT DIN 2 POLITISTI LOCALI</vt:lpstr>
      <vt:lpstr>2. COMPARTIMENTUL DISCIPLINA IN CONSTRUCTII 2 POLITISTI LOCALI (ramas 1 din septembrie 2016)</vt:lpstr>
      <vt:lpstr>3. COMPARTIMENTUL PROTECTIA MEDIULUI FORMAT DIN 5 POLITISTI LOCALI</vt:lpstr>
      <vt:lpstr>Slide 19</vt:lpstr>
      <vt:lpstr>BIROUL ADMINISTRATIE SI CONTABILITATE FORMAT DIN SEF BIROU SI 2 LUCRATORI</vt:lpstr>
      <vt:lpstr>Slide 21</vt:lpstr>
      <vt:lpstr>COMPARTIMENTUL RELATII CU PUBLICUL SI SECRETARIAT 1 POLITIST LOCAL (+1 lucrator din septembrie 2016)</vt:lpstr>
      <vt:lpstr>Slide 23</vt:lpstr>
      <vt:lpstr>Slide 24</vt:lpstr>
      <vt:lpstr>Slide 25</vt:lpstr>
      <vt:lpstr>Slide 26</vt:lpstr>
      <vt:lpstr>Slide 27</vt:lpstr>
      <vt:lpstr>Slide 28</vt:lpstr>
      <vt:lpstr>Cu stima,</vt:lpstr>
    </vt:vector>
  </TitlesOfParts>
  <Company>XXX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Administrator</dc:creator>
  <cp:lastModifiedBy>user</cp:lastModifiedBy>
  <cp:revision>84</cp:revision>
  <dcterms:created xsi:type="dcterms:W3CDTF">2017-01-06T09:01:56Z</dcterms:created>
  <dcterms:modified xsi:type="dcterms:W3CDTF">2017-01-10T08:21:25Z</dcterms:modified>
</cp:coreProperties>
</file>